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82" r:id="rId6"/>
    <p:sldId id="271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Uma Igreja </a:t>
            </a:r>
            <a:r>
              <a:rPr lang="pt-BR" dirty="0" smtClean="0"/>
              <a:t>Pobre e Miserável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Apocalipse </a:t>
            </a:r>
            <a:r>
              <a:rPr lang="pt-BR" dirty="0" smtClean="0"/>
              <a:t>3:14-22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apelo que Cristo faz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</a:t>
            </a:r>
            <a:r>
              <a:rPr lang="pt-BR" sz="2700" dirty="0" smtClean="0">
                <a:solidFill>
                  <a:schemeClr val="bg1"/>
                </a:solidFill>
              </a:rPr>
              <a:t>18 – Adquirir riquezas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igreja </a:t>
            </a:r>
            <a:r>
              <a:rPr lang="pt-BR" sz="2700" dirty="0" smtClean="0">
                <a:solidFill>
                  <a:schemeClr val="bg1"/>
                </a:solidFill>
              </a:rPr>
              <a:t>adquiriu as riquezas que o mundo lhe ofereceu e</a:t>
            </a:r>
            <a:r>
              <a:rPr lang="pt-BR" sz="2700" dirty="0" smtClean="0">
                <a:solidFill>
                  <a:schemeClr val="bg1"/>
                </a:solidFill>
              </a:rPr>
              <a:t>, para </a:t>
            </a:r>
            <a:r>
              <a:rPr lang="pt-BR" sz="2700" dirty="0" smtClean="0">
                <a:solidFill>
                  <a:schemeClr val="bg1"/>
                </a:solidFill>
              </a:rPr>
              <a:t>isso, ela abriu mão das preciosidades do </a:t>
            </a:r>
            <a:r>
              <a:rPr lang="pt-BR" sz="2700" dirty="0" smtClean="0">
                <a:solidFill>
                  <a:schemeClr val="bg1"/>
                </a:solidFill>
              </a:rPr>
              <a:t>reino de </a:t>
            </a:r>
            <a:r>
              <a:rPr lang="pt-BR" sz="2700" dirty="0" smtClean="0">
                <a:solidFill>
                  <a:schemeClr val="bg1"/>
                </a:solidFill>
              </a:rPr>
              <a:t>Deus.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Cristo </a:t>
            </a:r>
            <a:r>
              <a:rPr lang="pt-BR" sz="2700" dirty="0" smtClean="0">
                <a:solidFill>
                  <a:schemeClr val="bg1"/>
                </a:solidFill>
              </a:rPr>
              <a:t>faz sua proposta: o verdadeiro ouro </a:t>
            </a:r>
            <a:r>
              <a:rPr lang="pt-BR" sz="2700" dirty="0" smtClean="0">
                <a:solidFill>
                  <a:schemeClr val="bg1"/>
                </a:solidFill>
              </a:rPr>
              <a:t>é aquilo </a:t>
            </a:r>
            <a:r>
              <a:rPr lang="pt-BR" sz="2700" dirty="0" smtClean="0">
                <a:solidFill>
                  <a:schemeClr val="bg1"/>
                </a:solidFill>
              </a:rPr>
              <a:t>que ele oferece.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Ele </a:t>
            </a:r>
            <a:r>
              <a:rPr lang="pt-BR" sz="2700" dirty="0" smtClean="0">
                <a:solidFill>
                  <a:schemeClr val="bg1"/>
                </a:solidFill>
              </a:rPr>
              <a:t>é refinado, fonte de </a:t>
            </a:r>
            <a:r>
              <a:rPr lang="pt-BR" sz="2700" dirty="0" smtClean="0">
                <a:solidFill>
                  <a:schemeClr val="bg1"/>
                </a:solidFill>
              </a:rPr>
              <a:t>verdadeira riqueza </a:t>
            </a:r>
            <a:r>
              <a:rPr lang="pt-BR" sz="2700" dirty="0" smtClean="0">
                <a:solidFill>
                  <a:schemeClr val="bg1"/>
                </a:solidFill>
              </a:rPr>
              <a:t>e não perde seu valor e seu brilho.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Este ouro é refinado pelas tribulações e provações da vida cristã e seu preço é </a:t>
            </a:r>
            <a:r>
              <a:rPr lang="pt-BR" sz="2700" dirty="0" smtClean="0">
                <a:solidFill>
                  <a:schemeClr val="bg1"/>
                </a:solidFill>
              </a:rPr>
              <a:t>um coração </a:t>
            </a:r>
            <a:r>
              <a:rPr lang="pt-BR" sz="2700" dirty="0" smtClean="0">
                <a:solidFill>
                  <a:schemeClr val="bg1"/>
                </a:solidFill>
              </a:rPr>
              <a:t>contrito, imbuído de um arrependimento </a:t>
            </a:r>
            <a:r>
              <a:rPr lang="pt-BR" sz="2700" dirty="0" smtClean="0">
                <a:solidFill>
                  <a:schemeClr val="bg1"/>
                </a:solidFill>
              </a:rPr>
              <a:t>verdadeiro e </a:t>
            </a:r>
            <a:r>
              <a:rPr lang="pt-BR" sz="2700" dirty="0" smtClean="0">
                <a:solidFill>
                  <a:schemeClr val="bg1"/>
                </a:solidFill>
              </a:rPr>
              <a:t>sincero.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apelo que Cristo faz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Verso 18 – Vestes brancas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melhor tecido que o </a:t>
            </a:r>
            <a:r>
              <a:rPr lang="pt-BR" sz="2500" dirty="0" smtClean="0">
                <a:solidFill>
                  <a:schemeClr val="bg1"/>
                </a:solidFill>
              </a:rPr>
              <a:t>dinheiro pode </a:t>
            </a:r>
            <a:r>
              <a:rPr lang="pt-BR" sz="2500" dirty="0" smtClean="0">
                <a:solidFill>
                  <a:schemeClr val="bg1"/>
                </a:solidFill>
              </a:rPr>
              <a:t>comprar não é suficiente para cobrir a nudez espiritual.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Tal vestidura só se pode comprar, sem dinheiro </a:t>
            </a:r>
            <a:r>
              <a:rPr lang="pt-BR" sz="2500" dirty="0" smtClean="0">
                <a:solidFill>
                  <a:schemeClr val="bg1"/>
                </a:solidFill>
              </a:rPr>
              <a:t>e sem </a:t>
            </a:r>
            <a:r>
              <a:rPr lang="pt-BR" sz="2500" dirty="0" smtClean="0">
                <a:solidFill>
                  <a:schemeClr val="bg1"/>
                </a:solidFill>
              </a:rPr>
              <a:t>preço, da única fonte que existe para ela: Jesus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Verso 18 – colírio para os olhos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 visão </a:t>
            </a:r>
            <a:r>
              <a:rPr lang="pt-BR" sz="2500" dirty="0" smtClean="0">
                <a:solidFill>
                  <a:schemeClr val="bg1"/>
                </a:solidFill>
              </a:rPr>
              <a:t>é um dos bens mais preciosos que podemos ter, </a:t>
            </a:r>
            <a:r>
              <a:rPr lang="pt-BR" sz="2500" dirty="0" smtClean="0">
                <a:solidFill>
                  <a:schemeClr val="bg1"/>
                </a:solidFill>
              </a:rPr>
              <a:t>e os </a:t>
            </a:r>
            <a:r>
              <a:rPr lang="pt-BR" sz="2500" dirty="0" smtClean="0">
                <a:solidFill>
                  <a:schemeClr val="bg1"/>
                </a:solidFill>
              </a:rPr>
              <a:t>crentes </a:t>
            </a:r>
            <a:r>
              <a:rPr lang="pt-BR" sz="2500" dirty="0" err="1" smtClean="0">
                <a:solidFill>
                  <a:schemeClr val="bg1"/>
                </a:solidFill>
              </a:rPr>
              <a:t>laodicenses</a:t>
            </a:r>
            <a:r>
              <a:rPr lang="pt-BR" sz="2500" dirty="0" smtClean="0">
                <a:solidFill>
                  <a:schemeClr val="bg1"/>
                </a:solidFill>
              </a:rPr>
              <a:t> haviam perdido sua </a:t>
            </a:r>
            <a:r>
              <a:rPr lang="pt-BR" sz="2500" dirty="0" smtClean="0">
                <a:solidFill>
                  <a:schemeClr val="bg1"/>
                </a:solidFill>
              </a:rPr>
              <a:t>capacidade de </a:t>
            </a:r>
            <a:r>
              <a:rPr lang="pt-BR" sz="2500" dirty="0" smtClean="0">
                <a:solidFill>
                  <a:schemeClr val="bg1"/>
                </a:solidFill>
              </a:rPr>
              <a:t>enxergar.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colírio que </a:t>
            </a:r>
            <a:r>
              <a:rPr lang="pt-BR" sz="2500" dirty="0" smtClean="0">
                <a:solidFill>
                  <a:schemeClr val="bg1"/>
                </a:solidFill>
              </a:rPr>
              <a:t>Cristo </a:t>
            </a:r>
            <a:r>
              <a:rPr lang="pt-BR" sz="2500" dirty="0" smtClean="0">
                <a:solidFill>
                  <a:schemeClr val="bg1"/>
                </a:solidFill>
              </a:rPr>
              <a:t>tem abre os olhos </a:t>
            </a:r>
            <a:r>
              <a:rPr lang="pt-BR" sz="2500" dirty="0" smtClean="0">
                <a:solidFill>
                  <a:schemeClr val="bg1"/>
                </a:solidFill>
              </a:rPr>
              <a:t>para o </a:t>
            </a:r>
            <a:r>
              <a:rPr lang="pt-BR" sz="2500" dirty="0" smtClean="0">
                <a:solidFill>
                  <a:schemeClr val="bg1"/>
                </a:solidFill>
              </a:rPr>
              <a:t>discernimento; o entendimento da realidade humana </a:t>
            </a:r>
            <a:r>
              <a:rPr lang="pt-BR" sz="2500" dirty="0" smtClean="0">
                <a:solidFill>
                  <a:schemeClr val="bg1"/>
                </a:solidFill>
              </a:rPr>
              <a:t>e das </a:t>
            </a:r>
            <a:r>
              <a:rPr lang="pt-BR" sz="2500" dirty="0" smtClean="0">
                <a:solidFill>
                  <a:schemeClr val="bg1"/>
                </a:solidFill>
              </a:rPr>
              <a:t>coisas espirituais só se torna possível aos que </a:t>
            </a:r>
            <a:r>
              <a:rPr lang="pt-BR" sz="2500" dirty="0" smtClean="0">
                <a:solidFill>
                  <a:schemeClr val="bg1"/>
                </a:solidFill>
              </a:rPr>
              <a:t>têm seus </a:t>
            </a:r>
            <a:r>
              <a:rPr lang="pt-BR" sz="2500" dirty="0" smtClean="0">
                <a:solidFill>
                  <a:schemeClr val="bg1"/>
                </a:solidFill>
              </a:rPr>
              <a:t>olhos tratados por Deus.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apelo que Cristo faz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19</a:t>
            </a:r>
            <a:r>
              <a:rPr lang="pt-BR" sz="2700" dirty="0" smtClean="0">
                <a:solidFill>
                  <a:schemeClr val="bg1"/>
                </a:solidFill>
              </a:rPr>
              <a:t> – Jesus ama a igreja de </a:t>
            </a:r>
            <a:r>
              <a:rPr lang="pt-BR" sz="2700" dirty="0" err="1" smtClean="0">
                <a:solidFill>
                  <a:schemeClr val="bg1"/>
                </a:solidFill>
              </a:rPr>
              <a:t>Laodicéia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correção do Senhor não deve ser motivo para tristeza</a:t>
            </a:r>
            <a:r>
              <a:rPr lang="pt-BR" sz="2700" dirty="0" smtClean="0">
                <a:solidFill>
                  <a:schemeClr val="bg1"/>
                </a:solidFill>
              </a:rPr>
              <a:t>, pois </a:t>
            </a:r>
            <a:r>
              <a:rPr lang="pt-BR" sz="2700" dirty="0" smtClean="0">
                <a:solidFill>
                  <a:schemeClr val="bg1"/>
                </a:solidFill>
              </a:rPr>
              <a:t>ela revela nossa condição de filhos </a:t>
            </a:r>
            <a:r>
              <a:rPr lang="pt-BR" sz="2700" dirty="0" smtClean="0">
                <a:solidFill>
                  <a:schemeClr val="bg1"/>
                </a:solidFill>
              </a:rPr>
              <a:t>amados.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19 – Zelo e arrependimento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desejo constante e o entusiasmo em </a:t>
            </a:r>
            <a:r>
              <a:rPr lang="pt-BR" sz="2700" dirty="0" smtClean="0">
                <a:solidFill>
                  <a:schemeClr val="bg1"/>
                </a:solidFill>
              </a:rPr>
              <a:t>viver das </a:t>
            </a:r>
            <a:r>
              <a:rPr lang="pt-BR" sz="2700" dirty="0" smtClean="0">
                <a:solidFill>
                  <a:schemeClr val="bg1"/>
                </a:solidFill>
              </a:rPr>
              <a:t>riquezas </a:t>
            </a:r>
            <a:r>
              <a:rPr lang="pt-BR" sz="2700" dirty="0" smtClean="0">
                <a:solidFill>
                  <a:schemeClr val="bg1"/>
                </a:solidFill>
              </a:rPr>
              <a:t>celestiais </a:t>
            </a:r>
            <a:r>
              <a:rPr lang="pt-BR" sz="2700" dirty="0" smtClean="0">
                <a:solidFill>
                  <a:schemeClr val="bg1"/>
                </a:solidFill>
              </a:rPr>
              <a:t>e </a:t>
            </a:r>
            <a:r>
              <a:rPr lang="pt-BR" sz="2700" dirty="0" smtClean="0">
                <a:solidFill>
                  <a:schemeClr val="bg1"/>
                </a:solidFill>
              </a:rPr>
              <a:t>eternas constitui o </a:t>
            </a:r>
            <a:r>
              <a:rPr lang="pt-BR" sz="2700" dirty="0" smtClean="0">
                <a:solidFill>
                  <a:schemeClr val="bg1"/>
                </a:solidFill>
              </a:rPr>
              <a:t>remédio de Deus para a saúde e vitalidade da Igreja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20 – Jesus toma a iniciativa com relação à igreja.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Mesmo que </a:t>
            </a:r>
            <a:r>
              <a:rPr lang="pt-BR" sz="2700" dirty="0" smtClean="0">
                <a:solidFill>
                  <a:schemeClr val="bg1"/>
                </a:solidFill>
              </a:rPr>
              <a:t>Jesus tenha </a:t>
            </a:r>
            <a:r>
              <a:rPr lang="pt-BR" sz="2700" dirty="0" smtClean="0">
                <a:solidFill>
                  <a:schemeClr val="bg1"/>
                </a:solidFill>
              </a:rPr>
              <a:t>sido deixado de fora, continua a </a:t>
            </a:r>
            <a:r>
              <a:rPr lang="pt-BR" sz="2700" dirty="0" smtClean="0">
                <a:solidFill>
                  <a:schemeClr val="bg1"/>
                </a:solidFill>
              </a:rPr>
              <a:t>bater.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Este verso foi escrito aos cristãos e não aos de fora.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apelo que Cristo faz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O Senhor convida a Igreja para uma ceia</a:t>
            </a:r>
            <a:r>
              <a:rPr lang="pt-BR" sz="2300" dirty="0" smtClean="0">
                <a:solidFill>
                  <a:schemeClr val="bg1"/>
                </a:solidFill>
              </a:rPr>
              <a:t>, para </a:t>
            </a:r>
            <a:r>
              <a:rPr lang="pt-BR" sz="2300" dirty="0" smtClean="0">
                <a:solidFill>
                  <a:schemeClr val="bg1"/>
                </a:solidFill>
              </a:rPr>
              <a:t>que esta manter uma profunda comunhão com ele</a:t>
            </a:r>
            <a:r>
              <a:rPr lang="pt-BR" sz="23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O ápice do arrependimento consiste em abrir </a:t>
            </a:r>
            <a:r>
              <a:rPr lang="pt-BR" sz="2300" dirty="0" smtClean="0">
                <a:solidFill>
                  <a:schemeClr val="bg1"/>
                </a:solidFill>
              </a:rPr>
              <a:t>a porta </a:t>
            </a:r>
            <a:r>
              <a:rPr lang="pt-BR" sz="2300" dirty="0" smtClean="0">
                <a:solidFill>
                  <a:schemeClr val="bg1"/>
                </a:solidFill>
              </a:rPr>
              <a:t>do coração e permitir que Jesus entre e tome </a:t>
            </a:r>
            <a:r>
              <a:rPr lang="pt-BR" sz="2300" dirty="0" smtClean="0">
                <a:solidFill>
                  <a:schemeClr val="bg1"/>
                </a:solidFill>
              </a:rPr>
              <a:t>lugar conosco </a:t>
            </a:r>
            <a:r>
              <a:rPr lang="pt-BR" sz="2300" dirty="0" smtClean="0">
                <a:solidFill>
                  <a:schemeClr val="bg1"/>
                </a:solidFill>
              </a:rPr>
              <a:t>à mesa.</a:t>
            </a:r>
          </a:p>
          <a:p>
            <a:pPr marL="514350" indent="-514350"/>
            <a:r>
              <a:rPr lang="pt-BR" sz="2300" dirty="0" smtClean="0">
                <a:solidFill>
                  <a:schemeClr val="bg1"/>
                </a:solidFill>
              </a:rPr>
              <a:t>Seja </a:t>
            </a:r>
            <a:r>
              <a:rPr lang="pt-BR" sz="2300" dirty="0" smtClean="0">
                <a:solidFill>
                  <a:schemeClr val="bg1"/>
                </a:solidFill>
              </a:rPr>
              <a:t>como for, a sua voz jamais deve ser ignorada, </a:t>
            </a:r>
            <a:r>
              <a:rPr lang="pt-BR" sz="2300" dirty="0" smtClean="0">
                <a:solidFill>
                  <a:schemeClr val="bg1"/>
                </a:solidFill>
              </a:rPr>
              <a:t>pois só </a:t>
            </a:r>
            <a:r>
              <a:rPr lang="pt-BR" sz="2300" dirty="0" smtClean="0">
                <a:solidFill>
                  <a:schemeClr val="bg1"/>
                </a:solidFill>
              </a:rPr>
              <a:t>sua presença pode colocar ordem no caos </a:t>
            </a:r>
            <a:r>
              <a:rPr lang="pt-BR" sz="2300" dirty="0" smtClean="0">
                <a:solidFill>
                  <a:schemeClr val="bg1"/>
                </a:solidFill>
              </a:rPr>
              <a:t>espiritual de </a:t>
            </a:r>
            <a:r>
              <a:rPr lang="pt-BR" sz="2300" dirty="0" smtClean="0">
                <a:solidFill>
                  <a:schemeClr val="bg1"/>
                </a:solidFill>
              </a:rPr>
              <a:t>uma Igreja (ou pessoa) cuja vida perdeu o sentido </a:t>
            </a:r>
            <a:r>
              <a:rPr lang="pt-BR" sz="2300" dirty="0" smtClean="0">
                <a:solidFill>
                  <a:schemeClr val="bg1"/>
                </a:solidFill>
              </a:rPr>
              <a:t>e cujo </a:t>
            </a:r>
            <a:r>
              <a:rPr lang="pt-BR" sz="2300" dirty="0" smtClean="0">
                <a:solidFill>
                  <a:schemeClr val="bg1"/>
                </a:solidFill>
              </a:rPr>
              <a:t>cristianismo nada produz a não ser náusea.</a:t>
            </a:r>
            <a:endParaRPr lang="pt-BR" sz="23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A promessa que Cristo faz à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Verso 21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Um trono é </a:t>
            </a:r>
            <a:r>
              <a:rPr lang="pt-BR" sz="2600" dirty="0" smtClean="0">
                <a:solidFill>
                  <a:schemeClr val="bg1"/>
                </a:solidFill>
              </a:rPr>
              <a:t>símbolo de </a:t>
            </a:r>
            <a:r>
              <a:rPr lang="pt-BR" sz="2600" dirty="0" smtClean="0">
                <a:solidFill>
                  <a:schemeClr val="bg1"/>
                </a:solidFill>
              </a:rPr>
              <a:t>conquista e autoridade. </a:t>
            </a:r>
            <a:endParaRPr lang="pt-BR" sz="2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Não </a:t>
            </a:r>
            <a:r>
              <a:rPr lang="pt-BR" sz="2600" dirty="0" smtClean="0">
                <a:solidFill>
                  <a:schemeClr val="bg1"/>
                </a:solidFill>
              </a:rPr>
              <a:t>pode haver </a:t>
            </a:r>
            <a:r>
              <a:rPr lang="pt-BR" sz="2600" dirty="0" smtClean="0">
                <a:solidFill>
                  <a:schemeClr val="bg1"/>
                </a:solidFill>
              </a:rPr>
              <a:t>honra maior </a:t>
            </a:r>
            <a:r>
              <a:rPr lang="pt-BR" sz="2600" dirty="0" smtClean="0">
                <a:solidFill>
                  <a:schemeClr val="bg1"/>
                </a:solidFill>
              </a:rPr>
              <a:t>que esta: a de reinar com </a:t>
            </a:r>
            <a:r>
              <a:rPr lang="pt-BR" sz="2600" dirty="0" smtClean="0">
                <a:solidFill>
                  <a:schemeClr val="bg1"/>
                </a:solidFill>
              </a:rPr>
              <a:t>Cristo. 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Temos a promessa </a:t>
            </a:r>
            <a:r>
              <a:rPr lang="pt-BR" sz="2600" dirty="0" smtClean="0">
                <a:solidFill>
                  <a:schemeClr val="bg1"/>
                </a:solidFill>
              </a:rPr>
              <a:t>que excede em glória todas as outras </a:t>
            </a:r>
            <a:r>
              <a:rPr lang="pt-BR" sz="2600" dirty="0" smtClean="0">
                <a:solidFill>
                  <a:schemeClr val="bg1"/>
                </a:solidFill>
              </a:rPr>
              <a:t>promessas ao </a:t>
            </a:r>
            <a:r>
              <a:rPr lang="pt-BR" sz="2600" dirty="0" smtClean="0">
                <a:solidFill>
                  <a:schemeClr val="bg1"/>
                </a:solidFill>
              </a:rPr>
              <a:t>vencedor. </a:t>
            </a:r>
            <a:endParaRPr lang="pt-BR" sz="2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Reinaremos </a:t>
            </a:r>
            <a:r>
              <a:rPr lang="pt-BR" sz="2600" dirty="0" smtClean="0">
                <a:solidFill>
                  <a:schemeClr val="bg1"/>
                </a:solidFill>
              </a:rPr>
              <a:t>com ele para todo </a:t>
            </a:r>
            <a:r>
              <a:rPr lang="pt-BR" sz="2600" dirty="0" smtClean="0">
                <a:solidFill>
                  <a:schemeClr val="bg1"/>
                </a:solidFill>
              </a:rPr>
              <a:t>o sempre.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Assentaremos </a:t>
            </a:r>
            <a:r>
              <a:rPr lang="pt-BR" sz="2600" dirty="0" smtClean="0">
                <a:solidFill>
                  <a:schemeClr val="bg1"/>
                </a:solidFill>
              </a:rPr>
              <a:t>em tronos com ele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 comunhão reservada na mesa resulta em </a:t>
            </a:r>
            <a:r>
              <a:rPr lang="pt-BR" sz="2600" dirty="0" smtClean="0">
                <a:solidFill>
                  <a:schemeClr val="bg1"/>
                </a:solidFill>
              </a:rPr>
              <a:t>comunhão pública </a:t>
            </a:r>
            <a:r>
              <a:rPr lang="pt-BR" sz="2600" dirty="0" smtClean="0">
                <a:solidFill>
                  <a:schemeClr val="bg1"/>
                </a:solidFill>
              </a:rPr>
              <a:t>ao tomarmos parte em seu reinado eterno.</a:t>
            </a:r>
            <a:endParaRPr lang="pt-BR" sz="26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Uma Igreja se torna pobre e miserável </a:t>
            </a:r>
            <a:r>
              <a:rPr lang="pt-BR" sz="2600" dirty="0" smtClean="0">
                <a:solidFill>
                  <a:schemeClr val="bg1"/>
                </a:solidFill>
              </a:rPr>
              <a:t>quando dominada </a:t>
            </a:r>
            <a:r>
              <a:rPr lang="pt-BR" sz="2600" dirty="0" smtClean="0">
                <a:solidFill>
                  <a:schemeClr val="bg1"/>
                </a:solidFill>
              </a:rPr>
              <a:t>pela cobiça e ganância.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Seu estado de </a:t>
            </a:r>
            <a:r>
              <a:rPr lang="pt-BR" sz="2600" dirty="0" smtClean="0">
                <a:solidFill>
                  <a:schemeClr val="bg1"/>
                </a:solidFill>
              </a:rPr>
              <a:t>autossuficiência acaba </a:t>
            </a:r>
            <a:r>
              <a:rPr lang="pt-BR" sz="2600" dirty="0" smtClean="0">
                <a:solidFill>
                  <a:schemeClr val="bg1"/>
                </a:solidFill>
              </a:rPr>
              <a:t>por conduzi-la a um estado de </a:t>
            </a:r>
            <a:r>
              <a:rPr lang="pt-BR" sz="2600" dirty="0" err="1" smtClean="0">
                <a:solidFill>
                  <a:schemeClr val="bg1"/>
                </a:solidFill>
              </a:rPr>
              <a:t>mornidão</a:t>
            </a:r>
            <a:r>
              <a:rPr lang="pt-BR" sz="2600" dirty="0" smtClean="0">
                <a:solidFill>
                  <a:schemeClr val="bg1"/>
                </a:solidFill>
              </a:rPr>
              <a:t> e </a:t>
            </a:r>
            <a:r>
              <a:rPr lang="pt-BR" sz="2600" dirty="0" smtClean="0">
                <a:solidFill>
                  <a:schemeClr val="bg1"/>
                </a:solidFill>
              </a:rPr>
              <a:t>indiferença. </a:t>
            </a:r>
            <a:endParaRPr lang="pt-BR" sz="2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A </a:t>
            </a:r>
            <a:r>
              <a:rPr lang="pt-BR" sz="2600" dirty="0" smtClean="0">
                <a:solidFill>
                  <a:schemeClr val="bg1"/>
                </a:solidFill>
              </a:rPr>
              <a:t>indiferença é o pior mal a </a:t>
            </a:r>
            <a:r>
              <a:rPr lang="pt-BR" sz="2600" dirty="0" smtClean="0">
                <a:solidFill>
                  <a:schemeClr val="bg1"/>
                </a:solidFill>
              </a:rPr>
              <a:t>ser combatido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Essa carta </a:t>
            </a:r>
            <a:r>
              <a:rPr lang="pt-BR" sz="2600" dirty="0" smtClean="0">
                <a:solidFill>
                  <a:schemeClr val="bg1"/>
                </a:solidFill>
              </a:rPr>
              <a:t>mudou a </a:t>
            </a:r>
            <a:r>
              <a:rPr lang="pt-BR" sz="2600" dirty="0" smtClean="0">
                <a:solidFill>
                  <a:schemeClr val="bg1"/>
                </a:solidFill>
              </a:rPr>
              <a:t>vida daquela Igreja. </a:t>
            </a:r>
            <a:endParaRPr lang="pt-BR" sz="26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600" dirty="0" err="1" smtClean="0">
                <a:solidFill>
                  <a:schemeClr val="bg1"/>
                </a:solidFill>
              </a:rPr>
              <a:t>Laodicéia</a:t>
            </a:r>
            <a:r>
              <a:rPr lang="pt-BR" sz="2600" dirty="0" smtClean="0">
                <a:solidFill>
                  <a:schemeClr val="bg1"/>
                </a:solidFill>
              </a:rPr>
              <a:t> </a:t>
            </a:r>
            <a:r>
              <a:rPr lang="pt-BR" sz="2600" dirty="0" smtClean="0">
                <a:solidFill>
                  <a:schemeClr val="bg1"/>
                </a:solidFill>
              </a:rPr>
              <a:t>arrependeu-se e </a:t>
            </a:r>
            <a:r>
              <a:rPr lang="pt-BR" sz="2600" dirty="0" smtClean="0">
                <a:solidFill>
                  <a:schemeClr val="bg1"/>
                </a:solidFill>
              </a:rPr>
              <a:t>tornou-se </a:t>
            </a:r>
            <a:r>
              <a:rPr lang="pt-BR" sz="2600" dirty="0" smtClean="0">
                <a:solidFill>
                  <a:schemeClr val="bg1"/>
                </a:solidFill>
              </a:rPr>
              <a:t>uma das mais influentes Igrejas da antiguidade.</a:t>
            </a:r>
          </a:p>
          <a:p>
            <a:pPr marL="514350" indent="-514350"/>
            <a:r>
              <a:rPr lang="pt-BR" sz="2600" dirty="0" smtClean="0">
                <a:solidFill>
                  <a:schemeClr val="bg1"/>
                </a:solidFill>
              </a:rPr>
              <a:t>Só Cristo tem os verdadeiros bens – as </a:t>
            </a:r>
            <a:r>
              <a:rPr lang="pt-BR" sz="2600" smtClean="0">
                <a:solidFill>
                  <a:schemeClr val="bg1"/>
                </a:solidFill>
              </a:rPr>
              <a:t>vestes </a:t>
            </a:r>
            <a:r>
              <a:rPr lang="pt-BR" sz="2600" smtClean="0">
                <a:solidFill>
                  <a:schemeClr val="bg1"/>
                </a:solidFill>
              </a:rPr>
              <a:t>que podem </a:t>
            </a:r>
            <a:r>
              <a:rPr lang="pt-BR" sz="2600" dirty="0" smtClean="0">
                <a:solidFill>
                  <a:schemeClr val="bg1"/>
                </a:solidFill>
              </a:rPr>
              <a:t>cobrir a nudez espiritual – e só ele pode </a:t>
            </a:r>
            <a:r>
              <a:rPr lang="pt-BR" sz="2600" smtClean="0">
                <a:solidFill>
                  <a:schemeClr val="bg1"/>
                </a:solidFill>
              </a:rPr>
              <a:t>nos </a:t>
            </a:r>
            <a:r>
              <a:rPr lang="pt-BR" sz="2600" smtClean="0">
                <a:solidFill>
                  <a:schemeClr val="bg1"/>
                </a:solidFill>
              </a:rPr>
              <a:t>fornecer a </a:t>
            </a:r>
            <a:r>
              <a:rPr lang="pt-BR" sz="2600" dirty="0" smtClean="0">
                <a:solidFill>
                  <a:schemeClr val="bg1"/>
                </a:solidFill>
              </a:rPr>
              <a:t>visão dos céus, que dará sentido à vida </a:t>
            </a:r>
            <a:r>
              <a:rPr lang="pt-BR" sz="2600" smtClean="0">
                <a:solidFill>
                  <a:schemeClr val="bg1"/>
                </a:solidFill>
              </a:rPr>
              <a:t>e </a:t>
            </a:r>
            <a:r>
              <a:rPr lang="pt-BR" sz="2600" smtClean="0">
                <a:solidFill>
                  <a:schemeClr val="bg1"/>
                </a:solidFill>
              </a:rPr>
              <a:t>nos conduzirá </a:t>
            </a:r>
            <a:r>
              <a:rPr lang="pt-BR" sz="2600" dirty="0" smtClean="0">
                <a:solidFill>
                  <a:schemeClr val="bg1"/>
                </a:solidFill>
              </a:rPr>
              <a:t>sempre em triunfo.</a:t>
            </a:r>
            <a:endParaRPr lang="pt-BR" sz="26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Pois dizes: Estou rico e abastado e não </a:t>
            </a:r>
            <a:r>
              <a:rPr lang="pt-BR" dirty="0" smtClean="0">
                <a:solidFill>
                  <a:srgbClr val="92D050"/>
                </a:solidFill>
              </a:rPr>
              <a:t>preciso de </a:t>
            </a:r>
            <a:r>
              <a:rPr lang="pt-BR" dirty="0" smtClean="0">
                <a:solidFill>
                  <a:srgbClr val="92D050"/>
                </a:solidFill>
              </a:rPr>
              <a:t>coisa alguma, e nem sabe que tu és infeliz</a:t>
            </a:r>
            <a:r>
              <a:rPr lang="pt-BR" dirty="0" smtClean="0">
                <a:solidFill>
                  <a:srgbClr val="92D050"/>
                </a:solidFill>
              </a:rPr>
              <a:t>, sim</a:t>
            </a:r>
            <a:r>
              <a:rPr lang="pt-BR" dirty="0" smtClean="0">
                <a:solidFill>
                  <a:srgbClr val="92D050"/>
                </a:solidFill>
              </a:rPr>
              <a:t>, miserável, pobre, cego e </a:t>
            </a:r>
            <a:r>
              <a:rPr lang="pt-BR" dirty="0" smtClean="0">
                <a:solidFill>
                  <a:srgbClr val="92D050"/>
                </a:solidFill>
              </a:rPr>
              <a:t>nu.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(Apocalipse </a:t>
            </a:r>
            <a:r>
              <a:rPr lang="pt-BR" dirty="0" smtClean="0">
                <a:solidFill>
                  <a:schemeClr val="bg1"/>
                </a:solidFill>
              </a:rPr>
              <a:t>3:17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Essa igreja recebeu a carta mais severa.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Ela não recebeu nenhum elogio.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Apenas repreensão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Para ela e para os homens ela era rica, mas para Deus ela era miserável.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1Samuel 16:7.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igreja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Era </a:t>
            </a:r>
            <a:r>
              <a:rPr lang="pt-BR" dirty="0" smtClean="0">
                <a:solidFill>
                  <a:schemeClr val="bg1"/>
                </a:solidFill>
              </a:rPr>
              <a:t>uma cidade importante da Ásia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Fundada por </a:t>
            </a:r>
            <a:r>
              <a:rPr lang="pt-BR" dirty="0" err="1" smtClean="0">
                <a:solidFill>
                  <a:schemeClr val="bg1"/>
                </a:solidFill>
              </a:rPr>
              <a:t>Antíoco</a:t>
            </a:r>
            <a:r>
              <a:rPr lang="pt-BR" dirty="0" smtClean="0">
                <a:solidFill>
                  <a:schemeClr val="bg1"/>
                </a:solidFill>
              </a:rPr>
              <a:t> da Síria.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Nome homenagem à esposa de </a:t>
            </a:r>
            <a:r>
              <a:rPr lang="pt-BR" dirty="0" err="1" smtClean="0">
                <a:solidFill>
                  <a:schemeClr val="bg1"/>
                </a:solidFill>
              </a:rPr>
              <a:t>Antíoco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Cidade rica,  com comércio e indústria têxtil muito prósperos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Cultura grega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Localização geográfica facilitou se tornar centro bancário e comercial.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um centro médico muito importante. Produzia ótimos remédios.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igreja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cidade era uma potência econômica.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Tinha problema de água, ela era morna e não serviam para o consumo humano.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Jesus usa isso para explicar o quanto estava desapontado com a igreja.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se apresenta para à igreja de </a:t>
            </a:r>
            <a:r>
              <a:rPr lang="pt-BR" sz="3800" dirty="0" err="1" smtClean="0">
                <a:solidFill>
                  <a:schemeClr val="bg1"/>
                </a:solidFill>
              </a:rPr>
              <a:t>Laodicéia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78768" cy="4997152"/>
          </a:xfrm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Verso </a:t>
            </a:r>
            <a:r>
              <a:rPr lang="pt-BR" dirty="0" smtClean="0">
                <a:solidFill>
                  <a:schemeClr val="bg1"/>
                </a:solidFill>
              </a:rPr>
              <a:t>14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Amém no hebraico significa verdadeiro.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Aplicando-se esta </a:t>
            </a:r>
            <a:r>
              <a:rPr lang="pt-BR" dirty="0" smtClean="0">
                <a:solidFill>
                  <a:schemeClr val="bg1"/>
                </a:solidFill>
              </a:rPr>
              <a:t>palavra a </a:t>
            </a:r>
            <a:r>
              <a:rPr lang="pt-BR" dirty="0" smtClean="0">
                <a:solidFill>
                  <a:schemeClr val="bg1"/>
                </a:solidFill>
              </a:rPr>
              <a:t>Cristo, temos a garantia de que suas </a:t>
            </a:r>
            <a:r>
              <a:rPr lang="pt-BR" dirty="0" smtClean="0">
                <a:solidFill>
                  <a:schemeClr val="bg1"/>
                </a:solidFill>
              </a:rPr>
              <a:t>promessas à </a:t>
            </a:r>
            <a:r>
              <a:rPr lang="pt-BR" dirty="0" smtClean="0">
                <a:solidFill>
                  <a:schemeClr val="bg1"/>
                </a:solidFill>
              </a:rPr>
              <a:t>Igreja são confiáveis, pois ele é a verdade, fala a </a:t>
            </a:r>
            <a:r>
              <a:rPr lang="pt-BR" dirty="0" smtClean="0">
                <a:solidFill>
                  <a:schemeClr val="bg1"/>
                </a:solidFill>
              </a:rPr>
              <a:t>verdade e </a:t>
            </a:r>
            <a:r>
              <a:rPr lang="pt-BR" dirty="0" smtClean="0">
                <a:solidFill>
                  <a:schemeClr val="bg1"/>
                </a:solidFill>
              </a:rPr>
              <a:t>dá testemunho da </a:t>
            </a:r>
            <a:r>
              <a:rPr lang="pt-BR" dirty="0" smtClean="0">
                <a:solidFill>
                  <a:schemeClr val="bg1"/>
                </a:solidFill>
              </a:rPr>
              <a:t>verdade.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Testemunha fiel e verdadeira. Ele pode falar tanto de nós como Deus, pois Ele é onisciente.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Princípio da criação de Deus, a melhor tradução para este texto è “A origem de tudo o que foi criado”.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</a:t>
            </a:r>
            <a:r>
              <a:rPr lang="pt-BR" sz="3800" dirty="0" smtClean="0">
                <a:solidFill>
                  <a:schemeClr val="bg1"/>
                </a:solidFill>
              </a:rPr>
              <a:t>sonda a igreja de </a:t>
            </a:r>
            <a:r>
              <a:rPr lang="pt-BR" sz="3800" dirty="0" err="1" smtClean="0">
                <a:solidFill>
                  <a:schemeClr val="bg1"/>
                </a:solidFill>
              </a:rPr>
              <a:t>Laodicéia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Vejamos o verso </a:t>
            </a:r>
            <a:r>
              <a:rPr lang="pt-BR" sz="2500" dirty="0" smtClean="0">
                <a:solidFill>
                  <a:schemeClr val="bg1"/>
                </a:solidFill>
              </a:rPr>
              <a:t>15 e 16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que tornou a igreja pobre e miserável:</a:t>
            </a:r>
          </a:p>
          <a:p>
            <a:pPr marL="514350" indent="-514350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1) Perda de propósito – </a:t>
            </a:r>
            <a:r>
              <a:rPr lang="pt-BR" sz="2500" dirty="0" smtClean="0">
                <a:solidFill>
                  <a:schemeClr val="bg1"/>
                </a:solidFill>
              </a:rPr>
              <a:t>igreja acomodada </a:t>
            </a:r>
            <a:r>
              <a:rPr lang="pt-BR" sz="2500" dirty="0" smtClean="0">
                <a:solidFill>
                  <a:schemeClr val="bg1"/>
                </a:solidFill>
              </a:rPr>
              <a:t>e apática (Ausência </a:t>
            </a:r>
            <a:r>
              <a:rPr lang="pt-BR" sz="2500" dirty="0" smtClean="0">
                <a:solidFill>
                  <a:schemeClr val="bg1"/>
                </a:solidFill>
              </a:rPr>
              <a:t>de afetos e </a:t>
            </a:r>
            <a:r>
              <a:rPr lang="pt-BR" sz="2500" dirty="0" smtClean="0">
                <a:solidFill>
                  <a:schemeClr val="bg1"/>
                </a:solidFill>
              </a:rPr>
              <a:t>paixões).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Os crentes eram fracos, sem entusiasmo</a:t>
            </a:r>
            <a:r>
              <a:rPr lang="pt-BR" sz="2500" dirty="0" smtClean="0">
                <a:solidFill>
                  <a:schemeClr val="bg1"/>
                </a:solidFill>
              </a:rPr>
              <a:t>, débeis </a:t>
            </a:r>
            <a:r>
              <a:rPr lang="pt-BR" sz="2500" dirty="0" smtClean="0">
                <a:solidFill>
                  <a:schemeClr val="bg1"/>
                </a:solidFill>
              </a:rPr>
              <a:t>de caráter, sempre prontos a se </a:t>
            </a:r>
            <a:r>
              <a:rPr lang="pt-BR" sz="2500" dirty="0" smtClean="0">
                <a:solidFill>
                  <a:schemeClr val="bg1"/>
                </a:solidFill>
              </a:rPr>
              <a:t>comprometerem  com </a:t>
            </a:r>
            <a:r>
              <a:rPr lang="pt-BR" sz="2500" dirty="0" smtClean="0">
                <a:solidFill>
                  <a:schemeClr val="bg1"/>
                </a:solidFill>
              </a:rPr>
              <a:t>o mundo, descuidados.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 reação </a:t>
            </a:r>
            <a:r>
              <a:rPr lang="pt-BR" sz="2500" dirty="0" smtClean="0">
                <a:solidFill>
                  <a:schemeClr val="bg1"/>
                </a:solidFill>
              </a:rPr>
              <a:t>de Deus, quanto ao cristianismo apático e indiferente</a:t>
            </a:r>
            <a:r>
              <a:rPr lang="pt-BR" sz="2500" dirty="0" smtClean="0">
                <a:solidFill>
                  <a:schemeClr val="bg1"/>
                </a:solidFill>
              </a:rPr>
              <a:t>, que </a:t>
            </a:r>
            <a:r>
              <a:rPr lang="pt-BR" sz="2500" dirty="0" smtClean="0">
                <a:solidFill>
                  <a:schemeClr val="bg1"/>
                </a:solidFill>
              </a:rPr>
              <a:t>se deixa moldar pelo mundo em que vive, é </a:t>
            </a:r>
            <a:r>
              <a:rPr lang="pt-BR" sz="2500" dirty="0" smtClean="0">
                <a:solidFill>
                  <a:schemeClr val="bg1"/>
                </a:solidFill>
              </a:rPr>
              <a:t>a sua </a:t>
            </a:r>
            <a:r>
              <a:rPr lang="pt-BR" sz="2500" dirty="0" smtClean="0">
                <a:solidFill>
                  <a:schemeClr val="bg1"/>
                </a:solidFill>
              </a:rPr>
              <a:t>rejeição.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sonda a igreja de </a:t>
            </a:r>
            <a:r>
              <a:rPr lang="pt-BR" sz="3800" dirty="0" err="1" smtClean="0">
                <a:solidFill>
                  <a:schemeClr val="bg1"/>
                </a:solidFill>
              </a:rPr>
              <a:t>Laodicéia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2) Orgulho e Autossuficiência. V 17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igreja se gabava da sua riqueza e prosperidade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É um </a:t>
            </a:r>
            <a:r>
              <a:rPr lang="pt-BR" sz="2700" dirty="0" smtClean="0">
                <a:solidFill>
                  <a:schemeClr val="bg1"/>
                </a:solidFill>
              </a:rPr>
              <a:t>grande engano </a:t>
            </a:r>
            <a:r>
              <a:rPr lang="pt-BR" sz="2700" dirty="0" smtClean="0">
                <a:solidFill>
                  <a:schemeClr val="bg1"/>
                </a:solidFill>
              </a:rPr>
              <a:t>quando se pensa que a prosperidade </a:t>
            </a:r>
            <a:r>
              <a:rPr lang="pt-BR" sz="2700" dirty="0" smtClean="0">
                <a:solidFill>
                  <a:schemeClr val="bg1"/>
                </a:solidFill>
              </a:rPr>
              <a:t>material serve </a:t>
            </a:r>
            <a:r>
              <a:rPr lang="pt-BR" sz="2700" dirty="0" smtClean="0">
                <a:solidFill>
                  <a:schemeClr val="bg1"/>
                </a:solidFill>
              </a:rPr>
              <a:t>como parâmetro para medir a vida espiritual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Os crentes em </a:t>
            </a:r>
            <a:r>
              <a:rPr lang="pt-BR" sz="2700" dirty="0" err="1" smtClean="0">
                <a:solidFill>
                  <a:schemeClr val="bg1"/>
                </a:solidFill>
              </a:rPr>
              <a:t>Laodicéia</a:t>
            </a:r>
            <a:r>
              <a:rPr lang="pt-BR" sz="2700" dirty="0" smtClean="0">
                <a:solidFill>
                  <a:schemeClr val="bg1"/>
                </a:solidFill>
              </a:rPr>
              <a:t> não </a:t>
            </a:r>
            <a:r>
              <a:rPr lang="pt-BR" sz="2700" dirty="0" smtClean="0">
                <a:solidFill>
                  <a:schemeClr val="bg1"/>
                </a:solidFill>
              </a:rPr>
              <a:t>eram fervorosos </a:t>
            </a:r>
            <a:r>
              <a:rPr lang="pt-BR" sz="2700" dirty="0" smtClean="0">
                <a:solidFill>
                  <a:schemeClr val="bg1"/>
                </a:solidFill>
              </a:rPr>
              <a:t>para com Cristo, mas aprenderam amar </a:t>
            </a:r>
            <a:r>
              <a:rPr lang="pt-BR" sz="2700" dirty="0" smtClean="0">
                <a:solidFill>
                  <a:schemeClr val="bg1"/>
                </a:solidFill>
              </a:rPr>
              <a:t>ao dinheiro </a:t>
            </a:r>
            <a:r>
              <a:rPr lang="pt-BR" sz="2700" dirty="0" smtClean="0">
                <a:solidFill>
                  <a:schemeClr val="bg1"/>
                </a:solidFill>
              </a:rPr>
              <a:t>e depositaram sua confiança nas riquezas </a:t>
            </a:r>
            <a:r>
              <a:rPr lang="pt-BR" sz="2700" dirty="0" smtClean="0">
                <a:solidFill>
                  <a:schemeClr val="bg1"/>
                </a:solidFill>
              </a:rPr>
              <a:t>que possuíam.</a:t>
            </a:r>
          </a:p>
          <a:p>
            <a:pPr marL="514350" indent="-514350">
              <a:buNone/>
            </a:pP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sonda a igreja de </a:t>
            </a:r>
            <a:r>
              <a:rPr lang="pt-BR" sz="3800" dirty="0" err="1" smtClean="0">
                <a:solidFill>
                  <a:schemeClr val="bg1"/>
                </a:solidFill>
              </a:rPr>
              <a:t>Laodicéia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500" dirty="0" smtClean="0">
                <a:solidFill>
                  <a:schemeClr val="bg1"/>
                </a:solidFill>
              </a:rPr>
              <a:t>3) Pobre, cego e nu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Eles achavam que estavam indo </a:t>
            </a:r>
            <a:r>
              <a:rPr lang="pt-BR" sz="2500" dirty="0" smtClean="0">
                <a:solidFill>
                  <a:schemeClr val="bg1"/>
                </a:solidFill>
              </a:rPr>
              <a:t>maravilhosamente bem </a:t>
            </a:r>
            <a:r>
              <a:rPr lang="pt-BR" sz="2500" dirty="0" smtClean="0">
                <a:solidFill>
                  <a:schemeClr val="bg1"/>
                </a:solidFill>
              </a:rPr>
              <a:t>em sua vida religiosa.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Mas </a:t>
            </a:r>
            <a:r>
              <a:rPr lang="pt-BR" sz="2500" dirty="0" smtClean="0">
                <a:solidFill>
                  <a:schemeClr val="bg1"/>
                </a:solidFill>
              </a:rPr>
              <a:t>Cristo teve </a:t>
            </a:r>
            <a:r>
              <a:rPr lang="pt-BR" sz="2500" dirty="0" smtClean="0">
                <a:solidFill>
                  <a:schemeClr val="bg1"/>
                </a:solidFill>
              </a:rPr>
              <a:t>que acusá-los </a:t>
            </a:r>
            <a:r>
              <a:rPr lang="pt-BR" sz="2500" dirty="0" smtClean="0">
                <a:solidFill>
                  <a:schemeClr val="bg1"/>
                </a:solidFill>
              </a:rPr>
              <a:t>de cegos, </a:t>
            </a:r>
            <a:r>
              <a:rPr lang="pt-BR" sz="2500" dirty="0" smtClean="0">
                <a:solidFill>
                  <a:schemeClr val="bg1"/>
                </a:solidFill>
              </a:rPr>
              <a:t>pobres </a:t>
            </a:r>
            <a:r>
              <a:rPr lang="pt-BR" sz="2500" dirty="0" smtClean="0">
                <a:solidFill>
                  <a:schemeClr val="bg1"/>
                </a:solidFill>
              </a:rPr>
              <a:t>e nus.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São </a:t>
            </a:r>
            <a:r>
              <a:rPr lang="pt-BR" sz="2500" dirty="0" smtClean="0">
                <a:solidFill>
                  <a:schemeClr val="bg1"/>
                </a:solidFill>
              </a:rPr>
              <a:t>pobres porque </a:t>
            </a:r>
            <a:r>
              <a:rPr lang="pt-BR" sz="2500" dirty="0" smtClean="0">
                <a:solidFill>
                  <a:schemeClr val="bg1"/>
                </a:solidFill>
              </a:rPr>
              <a:t>não têm como comprar o perdão de seus pecados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São </a:t>
            </a:r>
            <a:r>
              <a:rPr lang="pt-BR" sz="2500" dirty="0" smtClean="0">
                <a:solidFill>
                  <a:schemeClr val="bg1"/>
                </a:solidFill>
              </a:rPr>
              <a:t>nus porque não têm roupas adequadas </a:t>
            </a:r>
            <a:r>
              <a:rPr lang="pt-BR" sz="2500" dirty="0" smtClean="0">
                <a:solidFill>
                  <a:schemeClr val="bg1"/>
                </a:solidFill>
              </a:rPr>
              <a:t>para se </a:t>
            </a:r>
            <a:r>
              <a:rPr lang="pt-BR" sz="2500" dirty="0" smtClean="0">
                <a:solidFill>
                  <a:schemeClr val="bg1"/>
                </a:solidFill>
              </a:rPr>
              <a:t>apresentarem diante de Deus.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São </a:t>
            </a:r>
            <a:r>
              <a:rPr lang="pt-BR" sz="2500" dirty="0" smtClean="0">
                <a:solidFill>
                  <a:schemeClr val="bg1"/>
                </a:solidFill>
              </a:rPr>
              <a:t>cegos porque </a:t>
            </a:r>
            <a:r>
              <a:rPr lang="pt-BR" sz="2500" dirty="0" smtClean="0">
                <a:solidFill>
                  <a:schemeClr val="bg1"/>
                </a:solidFill>
              </a:rPr>
              <a:t>não conseguem </a:t>
            </a:r>
            <a:r>
              <a:rPr lang="pt-BR" sz="2500" dirty="0" smtClean="0">
                <a:solidFill>
                  <a:schemeClr val="bg1"/>
                </a:solidFill>
              </a:rPr>
              <a:t>enxergar sua pobreza espiritual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Tudo </a:t>
            </a:r>
            <a:r>
              <a:rPr lang="pt-BR" sz="2500" dirty="0" smtClean="0">
                <a:solidFill>
                  <a:schemeClr val="bg1"/>
                </a:solidFill>
              </a:rPr>
              <a:t>o que </a:t>
            </a:r>
            <a:r>
              <a:rPr lang="pt-BR" sz="2500" dirty="0" smtClean="0">
                <a:solidFill>
                  <a:schemeClr val="bg1"/>
                </a:solidFill>
              </a:rPr>
              <a:t>a Igreja aparentemente tinha não era suficiente </a:t>
            </a:r>
            <a:r>
              <a:rPr lang="pt-BR" sz="2500" dirty="0" smtClean="0">
                <a:solidFill>
                  <a:schemeClr val="bg1"/>
                </a:solidFill>
              </a:rPr>
              <a:t>para torná-la </a:t>
            </a:r>
            <a:r>
              <a:rPr lang="pt-BR" sz="2500" dirty="0" smtClean="0">
                <a:solidFill>
                  <a:schemeClr val="bg1"/>
                </a:solidFill>
              </a:rPr>
              <a:t>“rica para com Deus”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3208</TotalTime>
  <Words>1120</Words>
  <Application>Microsoft Office PowerPoint</Application>
  <PresentationFormat>Apresentação na tela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Uma Igreja Pobre e Miserável</vt:lpstr>
      <vt:lpstr>Texto básico</vt:lpstr>
      <vt:lpstr>Introdução</vt:lpstr>
      <vt:lpstr>A igreja em seu contexto</vt:lpstr>
      <vt:lpstr>A igreja em seu contexto</vt:lpstr>
      <vt:lpstr>Jesus se apresenta para à igreja de Laodicéia</vt:lpstr>
      <vt:lpstr>Jesus sonda a igreja de Laodicéia</vt:lpstr>
      <vt:lpstr>Jesus sonda a igreja de Laodicéia</vt:lpstr>
      <vt:lpstr>Jesus sonda a igreja de Laodicéia</vt:lpstr>
      <vt:lpstr>O apelo que Cristo faz à igreja</vt:lpstr>
      <vt:lpstr>O apelo que Cristo faz à igreja</vt:lpstr>
      <vt:lpstr>O apelo que Cristo faz à igreja</vt:lpstr>
      <vt:lpstr>O apelo que Cristo faz à igreja</vt:lpstr>
      <vt:lpstr>A promessa que Cristo faz à igreja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438</cp:revision>
  <dcterms:modified xsi:type="dcterms:W3CDTF">2014-03-01T01:14:34Z</dcterms:modified>
</cp:coreProperties>
</file>