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3" r:id="rId4"/>
    <p:sldId id="258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09.05.2014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09.05.2014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Teoria só não basta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Tiago </a:t>
            </a:r>
            <a:r>
              <a:rPr lang="pt-BR" dirty="0" smtClean="0"/>
              <a:t>1:22-27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religião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verdadeira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2</a:t>
            </a:r>
            <a:r>
              <a:rPr lang="pt-BR" b="1" dirty="0" smtClean="0">
                <a:solidFill>
                  <a:schemeClr val="bg1"/>
                </a:solidFill>
              </a:rPr>
              <a:t>) Compaixão pelos necessitados (v. 27):</a:t>
            </a: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dirty="0" smtClean="0">
                <a:solidFill>
                  <a:schemeClr val="bg1"/>
                </a:solidFill>
              </a:rPr>
              <a:t>O cuidado dos necessitados é a expressão do cristianismo.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Fé é ação.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Nós seremos julgados pela prática da nossa fé.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Nós </a:t>
            </a:r>
            <a:r>
              <a:rPr lang="pt-BR" dirty="0" smtClean="0">
                <a:solidFill>
                  <a:schemeClr val="bg1"/>
                </a:solidFill>
              </a:rPr>
              <a:t>devemos ajudar todas as </a:t>
            </a:r>
            <a:r>
              <a:rPr lang="pt-BR" dirty="0" smtClean="0">
                <a:solidFill>
                  <a:schemeClr val="bg1"/>
                </a:solidFill>
              </a:rPr>
              <a:t>pessoas que </a:t>
            </a:r>
            <a:r>
              <a:rPr lang="pt-BR" dirty="0" smtClean="0">
                <a:solidFill>
                  <a:schemeClr val="bg1"/>
                </a:solidFill>
              </a:rPr>
              <a:t>se encontram em situação desesperadora e </a:t>
            </a:r>
            <a:r>
              <a:rPr lang="pt-BR" dirty="0" smtClean="0">
                <a:solidFill>
                  <a:schemeClr val="bg1"/>
                </a:solidFill>
              </a:rPr>
              <a:t>que não </a:t>
            </a:r>
            <a:r>
              <a:rPr lang="pt-BR" dirty="0" smtClean="0">
                <a:solidFill>
                  <a:schemeClr val="bg1"/>
                </a:solidFill>
              </a:rPr>
              <a:t>têm condições de prover para si mesmas sequer </a:t>
            </a:r>
            <a:r>
              <a:rPr lang="pt-BR" dirty="0" smtClean="0">
                <a:solidFill>
                  <a:schemeClr val="bg1"/>
                </a:solidFill>
              </a:rPr>
              <a:t>o mínimo necessário.</a:t>
            </a:r>
          </a:p>
          <a:p>
            <a:pPr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religião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verdadeira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3) Retidão Pessoal (v. 27):</a:t>
            </a:r>
            <a:r>
              <a:rPr lang="pt-BR" dirty="0" smtClean="0">
                <a:solidFill>
                  <a:schemeClr val="bg1"/>
                </a:solidFill>
              </a:rPr>
              <a:t>  A marca de um cristão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verdadeiro é se ele se afasta desse sistema mundano.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salvo tem uma vida nova, uma vida diferente em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tudo: no namoro, no casamento, no trabalho, no lazer,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nas festas, nas diversões etc.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termo “mundo”, </a:t>
            </a:r>
            <a:r>
              <a:rPr lang="pt-BR" dirty="0" smtClean="0">
                <a:solidFill>
                  <a:schemeClr val="bg1"/>
                </a:solidFill>
              </a:rPr>
              <a:t>empregado por </a:t>
            </a:r>
            <a:r>
              <a:rPr lang="pt-BR" dirty="0" smtClean="0">
                <a:solidFill>
                  <a:schemeClr val="bg1"/>
                </a:solidFill>
              </a:rPr>
              <a:t>Tiago, refere-se a tudo aquilo que é </a:t>
            </a:r>
            <a:r>
              <a:rPr lang="pt-BR" dirty="0" smtClean="0">
                <a:solidFill>
                  <a:schemeClr val="bg1"/>
                </a:solidFill>
              </a:rPr>
              <a:t>contrário a </a:t>
            </a:r>
            <a:r>
              <a:rPr lang="pt-BR" dirty="0" smtClean="0">
                <a:solidFill>
                  <a:schemeClr val="bg1"/>
                </a:solidFill>
              </a:rPr>
              <a:t>Deus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Estamos fisicamente no mundo, mas não </a:t>
            </a:r>
            <a:r>
              <a:rPr lang="pt-BR" dirty="0" smtClean="0">
                <a:solidFill>
                  <a:schemeClr val="bg1"/>
                </a:solidFill>
              </a:rPr>
              <a:t>espiritualmente no </a:t>
            </a:r>
            <a:r>
              <a:rPr lang="pt-BR" dirty="0" smtClean="0">
                <a:solidFill>
                  <a:schemeClr val="bg1"/>
                </a:solidFill>
              </a:rPr>
              <a:t>mundo (</a:t>
            </a:r>
            <a:r>
              <a:rPr lang="pt-BR" dirty="0" err="1" smtClean="0">
                <a:solidFill>
                  <a:schemeClr val="bg1"/>
                </a:solidFill>
              </a:rPr>
              <a:t>Jo</a:t>
            </a:r>
            <a:r>
              <a:rPr lang="pt-BR" dirty="0" smtClean="0">
                <a:solidFill>
                  <a:schemeClr val="bg1"/>
                </a:solidFill>
              </a:rPr>
              <a:t> 17:11-16).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podemos </a:t>
            </a:r>
            <a:r>
              <a:rPr lang="pt-BR" dirty="0" smtClean="0">
                <a:solidFill>
                  <a:schemeClr val="bg1"/>
                </a:solidFill>
              </a:rPr>
              <a:t>ser amigos </a:t>
            </a:r>
            <a:r>
              <a:rPr lang="pt-BR" dirty="0" smtClean="0">
                <a:solidFill>
                  <a:schemeClr val="bg1"/>
                </a:solidFill>
              </a:rPr>
              <a:t>do mundo, nem amar o mundo, nem nos </a:t>
            </a:r>
            <a:r>
              <a:rPr lang="pt-BR" dirty="0" smtClean="0">
                <a:solidFill>
                  <a:schemeClr val="bg1"/>
                </a:solidFill>
              </a:rPr>
              <a:t>conformarmos com </a:t>
            </a:r>
            <a:r>
              <a:rPr lang="pt-BR" dirty="0" smtClean="0">
                <a:solidFill>
                  <a:schemeClr val="bg1"/>
                </a:solidFill>
              </a:rPr>
              <a:t>o mundo, para não sermos </a:t>
            </a:r>
            <a:r>
              <a:rPr lang="pt-BR" dirty="0" smtClean="0">
                <a:solidFill>
                  <a:schemeClr val="bg1"/>
                </a:solidFill>
              </a:rPr>
              <a:t>condenados com </a:t>
            </a:r>
            <a:r>
              <a:rPr lang="pt-BR" dirty="0" smtClean="0">
                <a:solidFill>
                  <a:schemeClr val="bg1"/>
                </a:solidFill>
              </a:rPr>
              <a:t>o mundo.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religião autêntica </a:t>
            </a:r>
            <a:r>
              <a:rPr lang="pt-BR" dirty="0" smtClean="0">
                <a:solidFill>
                  <a:schemeClr val="bg1"/>
                </a:solidFill>
              </a:rPr>
              <a:t>envolve compromissos pessoais.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Assim, cada vez que eu paro para ouvir </a:t>
            </a:r>
            <a:r>
              <a:rPr lang="pt-BR" dirty="0" smtClean="0">
                <a:solidFill>
                  <a:schemeClr val="bg1"/>
                </a:solidFill>
              </a:rPr>
              <a:t>a Palavra </a:t>
            </a:r>
            <a:r>
              <a:rPr lang="pt-BR" dirty="0" smtClean="0">
                <a:solidFill>
                  <a:schemeClr val="bg1"/>
                </a:solidFill>
              </a:rPr>
              <a:t>de Deus, eu tenho que me perguntar em que </a:t>
            </a:r>
            <a:r>
              <a:rPr lang="pt-BR" dirty="0" smtClean="0">
                <a:solidFill>
                  <a:schemeClr val="bg1"/>
                </a:solidFill>
              </a:rPr>
              <a:t>isso deve </a:t>
            </a:r>
            <a:r>
              <a:rPr lang="pt-BR" dirty="0" smtClean="0">
                <a:solidFill>
                  <a:schemeClr val="bg1"/>
                </a:solidFill>
              </a:rPr>
              <a:t>modificar a minha relação com Deus, a </a:t>
            </a:r>
            <a:r>
              <a:rPr lang="pt-BR" dirty="0" smtClean="0">
                <a:solidFill>
                  <a:schemeClr val="bg1"/>
                </a:solidFill>
              </a:rPr>
              <a:t>maneira como </a:t>
            </a:r>
            <a:r>
              <a:rPr lang="pt-BR" dirty="0" smtClean="0">
                <a:solidFill>
                  <a:schemeClr val="bg1"/>
                </a:solidFill>
              </a:rPr>
              <a:t>administro a minha vida pessoal, a maneira </a:t>
            </a:r>
            <a:r>
              <a:rPr lang="pt-BR" dirty="0" smtClean="0">
                <a:solidFill>
                  <a:schemeClr val="bg1"/>
                </a:solidFill>
              </a:rPr>
              <a:t>como eu </a:t>
            </a:r>
            <a:r>
              <a:rPr lang="pt-BR" dirty="0" smtClean="0">
                <a:solidFill>
                  <a:schemeClr val="bg1"/>
                </a:solidFill>
              </a:rPr>
              <a:t>me relaciono com as pessoas, com o mundo, com </a:t>
            </a:r>
            <a:r>
              <a:rPr lang="pt-BR" dirty="0" smtClean="0">
                <a:solidFill>
                  <a:schemeClr val="bg1"/>
                </a:solidFill>
              </a:rPr>
              <a:t>o inimigo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Precisamos ter em nosso coração mesma </a:t>
            </a:r>
            <a:r>
              <a:rPr lang="pt-BR" dirty="0" smtClean="0">
                <a:solidFill>
                  <a:schemeClr val="bg1"/>
                </a:solidFill>
              </a:rPr>
              <a:t>disposição de </a:t>
            </a:r>
            <a:r>
              <a:rPr lang="pt-BR" dirty="0" smtClean="0">
                <a:solidFill>
                  <a:schemeClr val="bg1"/>
                </a:solidFill>
              </a:rPr>
              <a:t>Esdras, pois ele decidiu dedicar “</a:t>
            </a:r>
            <a:r>
              <a:rPr lang="pt-BR" dirty="0" smtClean="0">
                <a:solidFill>
                  <a:srgbClr val="92D050"/>
                </a:solidFill>
              </a:rPr>
              <a:t>a sua vida a estudar, e a praticar a Lei do SENHOR, e a ensinar todos os seus mandamentos ao povo de Israel</a:t>
            </a:r>
            <a:r>
              <a:rPr lang="pt-BR" dirty="0" smtClean="0">
                <a:solidFill>
                  <a:schemeClr val="bg1"/>
                </a:solidFill>
              </a:rPr>
              <a:t>.” (</a:t>
            </a:r>
            <a:r>
              <a:rPr lang="pt-BR" dirty="0" smtClean="0">
                <a:solidFill>
                  <a:schemeClr val="bg1"/>
                </a:solidFill>
              </a:rPr>
              <a:t>Ed 7:10</a:t>
            </a:r>
            <a:r>
              <a:rPr lang="pt-BR" dirty="0" smtClean="0">
                <a:solidFill>
                  <a:schemeClr val="bg1"/>
                </a:solidFill>
              </a:rPr>
              <a:t>, NTLH)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Tornai-vos, pois, praticantes da palavra e </a:t>
            </a:r>
            <a:r>
              <a:rPr lang="pt-BR" dirty="0" smtClean="0">
                <a:solidFill>
                  <a:srgbClr val="92D050"/>
                </a:solidFill>
              </a:rPr>
              <a:t>não somente </a:t>
            </a:r>
            <a:r>
              <a:rPr lang="pt-BR" dirty="0" smtClean="0">
                <a:solidFill>
                  <a:srgbClr val="92D050"/>
                </a:solidFill>
              </a:rPr>
              <a:t>ouvintes, enganando-vos a vós mesmos.</a:t>
            </a:r>
            <a:r>
              <a:rPr lang="pt-BR" dirty="0" smtClean="0">
                <a:solidFill>
                  <a:schemeClr val="bg1"/>
                </a:solidFill>
              </a:rPr>
              <a:t>" </a:t>
            </a:r>
            <a:r>
              <a:rPr lang="pt-BR" dirty="0" smtClean="0">
                <a:solidFill>
                  <a:schemeClr val="bg1"/>
                </a:solidFill>
              </a:rPr>
              <a:t>(Tiago </a:t>
            </a:r>
            <a:r>
              <a:rPr lang="pt-BR" dirty="0" smtClean="0">
                <a:solidFill>
                  <a:schemeClr val="bg1"/>
                </a:solidFill>
              </a:rPr>
              <a:t>1:22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Temos dificuldade em ouvir as pessoas, porque temos uma grande necessidade de falar.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Somos capazes de reter: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Em </a:t>
            </a:r>
            <a:r>
              <a:rPr lang="pt-BR" sz="2400" dirty="0" smtClean="0">
                <a:solidFill>
                  <a:schemeClr val="bg1"/>
                </a:solidFill>
              </a:rPr>
              <a:t>nossa vida não vai fazer muita diferença </a:t>
            </a:r>
            <a:r>
              <a:rPr lang="pt-BR" sz="2400" dirty="0" smtClean="0">
                <a:solidFill>
                  <a:schemeClr val="bg1"/>
                </a:solidFill>
              </a:rPr>
              <a:t>o quanto </a:t>
            </a:r>
            <a:r>
              <a:rPr lang="pt-BR" sz="2400" dirty="0" smtClean="0">
                <a:solidFill>
                  <a:schemeClr val="bg1"/>
                </a:solidFill>
              </a:rPr>
              <a:t>lemos ou ouvimos da Palavra de Deus. </a:t>
            </a:r>
            <a:r>
              <a:rPr lang="pt-BR" sz="2400" dirty="0" smtClean="0">
                <a:solidFill>
                  <a:schemeClr val="bg1"/>
                </a:solidFill>
              </a:rPr>
              <a:t>Antes, fará </a:t>
            </a:r>
            <a:r>
              <a:rPr lang="pt-BR" sz="2400" dirty="0" smtClean="0">
                <a:solidFill>
                  <a:schemeClr val="bg1"/>
                </a:solidFill>
              </a:rPr>
              <a:t>diferença o quanto conseguirmos praticar a </a:t>
            </a:r>
            <a:r>
              <a:rPr lang="pt-BR" sz="2400" dirty="0" smtClean="0">
                <a:solidFill>
                  <a:schemeClr val="bg1"/>
                </a:solidFill>
              </a:rPr>
              <a:t>Palavra..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707904" y="2276872"/>
          <a:ext cx="518457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</a:tblGrid>
              <a:tr h="42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Porcentagem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Forma que recebemos a informação</a:t>
                      </a:r>
                      <a:endParaRPr lang="pt-BR" dirty="0"/>
                    </a:p>
                  </a:txBody>
                  <a:tcPr anchor="ctr"/>
                </a:tc>
              </a:tr>
              <a:tr h="32519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Leitura</a:t>
                      </a:r>
                      <a:endParaRPr lang="pt-BR" dirty="0"/>
                    </a:p>
                  </a:txBody>
                  <a:tcPr anchor="ctr"/>
                </a:tc>
              </a:tr>
              <a:tr h="32519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Audição</a:t>
                      </a:r>
                      <a:endParaRPr lang="pt-BR" dirty="0"/>
                    </a:p>
                  </a:txBody>
                  <a:tcPr anchor="ctr"/>
                </a:tc>
              </a:tr>
              <a:tr h="32519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Visão</a:t>
                      </a:r>
                      <a:endParaRPr lang="pt-BR" dirty="0"/>
                    </a:p>
                  </a:txBody>
                  <a:tcPr anchor="ctr"/>
                </a:tc>
              </a:tr>
              <a:tr h="32519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Audiovisual</a:t>
                      </a:r>
                      <a:endParaRPr lang="pt-BR" dirty="0"/>
                    </a:p>
                  </a:txBody>
                  <a:tcPr anchor="ctr"/>
                </a:tc>
              </a:tr>
              <a:tr h="32519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Audição e Debate</a:t>
                      </a:r>
                      <a:endParaRPr lang="pt-BR" dirty="0"/>
                    </a:p>
                  </a:txBody>
                  <a:tcPr anchor="ctr"/>
                </a:tc>
              </a:tr>
              <a:tr h="32519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Audição</a:t>
                      </a:r>
                      <a:r>
                        <a:rPr lang="pt-BR" baseline="0" dirty="0" smtClean="0"/>
                        <a:t> e Prática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Praticantes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Palavra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Será que as nossas ações são compatíveis com a Palavra de Deus?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No versículo 22 vemos que não fomos chamados apenas para ouvir a Palavra, mas para sermos praticantes.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Nós devemos fazer a vontade de Deus (Mateus 12:50)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Quem vai até Jesus deve ouvir e praticar o que Ele ensina (Lucas 6:46-48)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Infelizmente nós temos dado pouca atenção à Palavra de Deus. Logo rejeitamos aquilo que Deus quer realizar em nossas vidas.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Nós precisamos </a:t>
            </a:r>
            <a:r>
              <a:rPr lang="pt-BR" dirty="0" smtClean="0">
                <a:solidFill>
                  <a:schemeClr val="bg1"/>
                </a:solidFill>
              </a:rPr>
              <a:t>ser praticantes da Palavra </a:t>
            </a:r>
            <a:r>
              <a:rPr lang="pt-BR" dirty="0" smtClean="0">
                <a:solidFill>
                  <a:schemeClr val="bg1"/>
                </a:solidFill>
              </a:rPr>
              <a:t>de tal forma, que nossa vida reflita em todos </a:t>
            </a:r>
            <a:r>
              <a:rPr lang="pt-BR" dirty="0" smtClean="0">
                <a:solidFill>
                  <a:schemeClr val="bg1"/>
                </a:solidFill>
              </a:rPr>
              <a:t>seus aspectos </a:t>
            </a:r>
            <a:r>
              <a:rPr lang="pt-BR" dirty="0" smtClean="0">
                <a:solidFill>
                  <a:schemeClr val="bg1"/>
                </a:solidFill>
              </a:rPr>
              <a:t>a própria Palavra.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Praticantes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Palavra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Ouvir, sem praticar, tanto para Tiago quanto </a:t>
            </a:r>
            <a:r>
              <a:rPr lang="pt-BR" dirty="0" smtClean="0">
                <a:solidFill>
                  <a:schemeClr val="bg1"/>
                </a:solidFill>
              </a:rPr>
              <a:t>para nosso </a:t>
            </a:r>
            <a:r>
              <a:rPr lang="pt-BR" dirty="0" smtClean="0">
                <a:solidFill>
                  <a:schemeClr val="bg1"/>
                </a:solidFill>
              </a:rPr>
              <a:t>Senhor, não passa de loucura e autoengano.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palavra </a:t>
            </a:r>
            <a:r>
              <a:rPr lang="pt-BR" dirty="0" smtClean="0">
                <a:solidFill>
                  <a:schemeClr val="bg1"/>
                </a:solidFill>
              </a:rPr>
              <a:t>implantada que tem poder para salvar, mas </a:t>
            </a:r>
            <a:r>
              <a:rPr lang="pt-BR" dirty="0" smtClean="0">
                <a:solidFill>
                  <a:schemeClr val="bg1"/>
                </a:solidFill>
              </a:rPr>
              <a:t>é imprescindível </a:t>
            </a:r>
            <a:r>
              <a:rPr lang="pt-BR" dirty="0" smtClean="0">
                <a:solidFill>
                  <a:schemeClr val="bg1"/>
                </a:solidFill>
              </a:rPr>
              <a:t>que seja praticada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Nos versos 23 e 24 Tiago nos dá o exemplo de uma pessoa que se olha no espelho.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objetivo de alguém se olhar no espelho é verificar se tudo está correto, senão está então fazer correções.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Somente </a:t>
            </a:r>
            <a:r>
              <a:rPr lang="pt-BR" dirty="0" smtClean="0">
                <a:solidFill>
                  <a:schemeClr val="bg1"/>
                </a:solidFill>
              </a:rPr>
              <a:t>ouvir sermões </a:t>
            </a:r>
            <a:r>
              <a:rPr lang="pt-BR" dirty="0" smtClean="0">
                <a:solidFill>
                  <a:schemeClr val="bg1"/>
                </a:solidFill>
              </a:rPr>
              <a:t>não salva </a:t>
            </a:r>
            <a:r>
              <a:rPr lang="pt-BR" dirty="0" smtClean="0">
                <a:solidFill>
                  <a:schemeClr val="bg1"/>
                </a:solidFill>
              </a:rPr>
              <a:t>ninguém, não produz santificação, não </a:t>
            </a:r>
            <a:r>
              <a:rPr lang="pt-BR" dirty="0" smtClean="0">
                <a:solidFill>
                  <a:schemeClr val="bg1"/>
                </a:solidFill>
              </a:rPr>
              <a:t>produz crescimento</a:t>
            </a:r>
            <a:r>
              <a:rPr lang="pt-BR" dirty="0" smtClean="0">
                <a:solidFill>
                  <a:schemeClr val="bg1"/>
                </a:solidFill>
              </a:rPr>
              <a:t>, amadurecimento!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Qual </a:t>
            </a:r>
            <a:r>
              <a:rPr lang="pt-BR" dirty="0" smtClean="0">
                <a:solidFill>
                  <a:schemeClr val="bg1"/>
                </a:solidFill>
              </a:rPr>
              <a:t>a finalidade </a:t>
            </a:r>
            <a:r>
              <a:rPr lang="pt-BR" dirty="0" smtClean="0">
                <a:solidFill>
                  <a:schemeClr val="bg1"/>
                </a:solidFill>
              </a:rPr>
              <a:t>de ouvirmos </a:t>
            </a:r>
            <a:r>
              <a:rPr lang="pt-BR" dirty="0" smtClean="0">
                <a:solidFill>
                  <a:schemeClr val="bg1"/>
                </a:solidFill>
              </a:rPr>
              <a:t>a Palavra de Deus, senão para corrigir </a:t>
            </a:r>
            <a:r>
              <a:rPr lang="pt-BR" dirty="0" smtClean="0">
                <a:solidFill>
                  <a:schemeClr val="bg1"/>
                </a:solidFill>
              </a:rPr>
              <a:t>nossos erros </a:t>
            </a:r>
            <a:r>
              <a:rPr lang="pt-BR" dirty="0" smtClean="0">
                <a:solidFill>
                  <a:schemeClr val="bg1"/>
                </a:solidFill>
              </a:rPr>
              <a:t>e sermos instruídos e encorajados a fazer o que </a:t>
            </a:r>
            <a:r>
              <a:rPr lang="pt-BR" dirty="0" smtClean="0">
                <a:solidFill>
                  <a:schemeClr val="bg1"/>
                </a:solidFill>
              </a:rPr>
              <a:t>é correto</a:t>
            </a:r>
            <a:r>
              <a:rPr lang="pt-BR" dirty="0" smtClean="0">
                <a:solidFill>
                  <a:schemeClr val="bg1"/>
                </a:solidFill>
              </a:rPr>
              <a:t>?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Praticantes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Palavra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Tornamo-nos </a:t>
            </a:r>
            <a:r>
              <a:rPr lang="pt-BR" dirty="0" smtClean="0">
                <a:solidFill>
                  <a:schemeClr val="bg1"/>
                </a:solidFill>
              </a:rPr>
              <a:t>praticantes quando </a:t>
            </a:r>
            <a:r>
              <a:rPr lang="pt-BR" dirty="0" smtClean="0">
                <a:solidFill>
                  <a:schemeClr val="bg1"/>
                </a:solidFill>
              </a:rPr>
              <a:t>reverentemente aceitamos o fato de que é </a:t>
            </a:r>
            <a:r>
              <a:rPr lang="pt-BR" dirty="0" smtClean="0">
                <a:solidFill>
                  <a:schemeClr val="bg1"/>
                </a:solidFill>
              </a:rPr>
              <a:t>Deus quem </a:t>
            </a:r>
            <a:r>
              <a:rPr lang="pt-BR" dirty="0" smtClean="0">
                <a:solidFill>
                  <a:schemeClr val="bg1"/>
                </a:solidFill>
              </a:rPr>
              <a:t>está falando diretamente conosco por </a:t>
            </a:r>
            <a:r>
              <a:rPr lang="pt-BR" dirty="0" smtClean="0">
                <a:solidFill>
                  <a:schemeClr val="bg1"/>
                </a:solidFill>
              </a:rPr>
              <a:t>intermédio da </a:t>
            </a:r>
            <a:r>
              <a:rPr lang="pt-BR" dirty="0" smtClean="0">
                <a:solidFill>
                  <a:schemeClr val="bg1"/>
                </a:solidFill>
              </a:rPr>
              <a:t>sua Palavra.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Quantos</a:t>
            </a:r>
            <a:r>
              <a:rPr lang="pt-BR" dirty="0" smtClean="0">
                <a:solidFill>
                  <a:schemeClr val="bg1"/>
                </a:solidFill>
              </a:rPr>
              <a:t>, honestamente, antes </a:t>
            </a:r>
            <a:r>
              <a:rPr lang="pt-BR" dirty="0" smtClean="0">
                <a:solidFill>
                  <a:schemeClr val="bg1"/>
                </a:solidFill>
              </a:rPr>
              <a:t>de abrir </a:t>
            </a:r>
            <a:r>
              <a:rPr lang="pt-BR" dirty="0" smtClean="0">
                <a:solidFill>
                  <a:schemeClr val="bg1"/>
                </a:solidFill>
              </a:rPr>
              <a:t>a Bíblia para ler, oram pedindo que Deus os corrija</a:t>
            </a:r>
            <a:r>
              <a:rPr lang="pt-BR" dirty="0" smtClean="0">
                <a:solidFill>
                  <a:schemeClr val="bg1"/>
                </a:solidFill>
              </a:rPr>
              <a:t>, ensine-os</a:t>
            </a:r>
            <a:r>
              <a:rPr lang="pt-BR" dirty="0" smtClean="0">
                <a:solidFill>
                  <a:schemeClr val="bg1"/>
                </a:solidFill>
              </a:rPr>
              <a:t>, exorte-os, repreenda-os e </a:t>
            </a:r>
            <a:r>
              <a:rPr lang="pt-BR" dirty="0" smtClean="0">
                <a:solidFill>
                  <a:schemeClr val="bg1"/>
                </a:solidFill>
              </a:rPr>
              <a:t>eduque-os em </a:t>
            </a:r>
            <a:r>
              <a:rPr lang="pt-BR" dirty="0" smtClean="0">
                <a:solidFill>
                  <a:schemeClr val="bg1"/>
                </a:solidFill>
              </a:rPr>
              <a:t>toda a justiça e guie-os para que aquilo que </a:t>
            </a:r>
            <a:r>
              <a:rPr lang="pt-BR" dirty="0" smtClean="0">
                <a:solidFill>
                  <a:schemeClr val="bg1"/>
                </a:solidFill>
              </a:rPr>
              <a:t>forem ler </a:t>
            </a:r>
            <a:r>
              <a:rPr lang="pt-BR" dirty="0" smtClean="0">
                <a:solidFill>
                  <a:schemeClr val="bg1"/>
                </a:solidFill>
              </a:rPr>
              <a:t>não seja apenas em um exercício mental, mas </a:t>
            </a:r>
            <a:r>
              <a:rPr lang="pt-BR" dirty="0" smtClean="0">
                <a:solidFill>
                  <a:schemeClr val="bg1"/>
                </a:solidFill>
              </a:rPr>
              <a:t>que possa </a:t>
            </a:r>
            <a:r>
              <a:rPr lang="pt-BR" dirty="0" smtClean="0">
                <a:solidFill>
                  <a:schemeClr val="bg1"/>
                </a:solidFill>
              </a:rPr>
              <a:t>ser colocado em prática?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benção</a:t>
            </a:r>
            <a:r>
              <a:rPr lang="en-US" sz="4000" dirty="0" smtClean="0">
                <a:solidFill>
                  <a:schemeClr val="bg1"/>
                </a:solidFill>
              </a:rPr>
              <a:t> de ser </a:t>
            </a:r>
            <a:r>
              <a:rPr lang="en-US" sz="4000" dirty="0" err="1" smtClean="0">
                <a:solidFill>
                  <a:schemeClr val="bg1"/>
                </a:solidFill>
              </a:rPr>
              <a:t>praticante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Palavra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964488" cy="525780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No verso 25 vemos algumas atitudes que devemos ter para com a Palavra de Deus:</a:t>
            </a:r>
          </a:p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1) </a:t>
            </a:r>
            <a:r>
              <a:rPr lang="pt-BR" b="1" dirty="0" smtClean="0">
                <a:solidFill>
                  <a:schemeClr val="bg1"/>
                </a:solidFill>
              </a:rPr>
              <a:t>Considerar atentamente</a:t>
            </a:r>
            <a:r>
              <a:rPr lang="pt-BR" dirty="0" smtClean="0">
                <a:solidFill>
                  <a:schemeClr val="bg1"/>
                </a:solidFill>
              </a:rPr>
              <a:t>: </a:t>
            </a:r>
            <a:r>
              <a:rPr lang="pt-BR" dirty="0" smtClean="0">
                <a:solidFill>
                  <a:schemeClr val="bg1"/>
                </a:solidFill>
              </a:rPr>
              <a:t>olhemos </a:t>
            </a:r>
            <a:r>
              <a:rPr lang="pt-BR" dirty="0" smtClean="0">
                <a:solidFill>
                  <a:schemeClr val="bg1"/>
                </a:solidFill>
              </a:rPr>
              <a:t>atentamente para o espelho espiritual.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Roguemos </a:t>
            </a:r>
            <a:r>
              <a:rPr lang="pt-BR" dirty="0" smtClean="0">
                <a:solidFill>
                  <a:schemeClr val="bg1"/>
                </a:solidFill>
              </a:rPr>
              <a:t>para que o Espírito Santo nos ajude a </a:t>
            </a:r>
            <a:r>
              <a:rPr lang="pt-BR" dirty="0" smtClean="0">
                <a:solidFill>
                  <a:schemeClr val="bg1"/>
                </a:solidFill>
              </a:rPr>
              <a:t>corrigir o </a:t>
            </a:r>
            <a:r>
              <a:rPr lang="pt-BR" dirty="0" smtClean="0">
                <a:solidFill>
                  <a:schemeClr val="bg1"/>
                </a:solidFill>
              </a:rPr>
              <a:t>que for preciso, para que nos tornemos </a:t>
            </a:r>
            <a:r>
              <a:rPr lang="pt-BR" dirty="0" smtClean="0">
                <a:solidFill>
                  <a:schemeClr val="bg1"/>
                </a:solidFill>
              </a:rPr>
              <a:t>semelhantes a </a:t>
            </a:r>
            <a:r>
              <a:rPr lang="pt-BR" dirty="0" smtClean="0">
                <a:solidFill>
                  <a:schemeClr val="bg1"/>
                </a:solidFill>
              </a:rPr>
              <a:t>Cristo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2) Perseverar na </a:t>
            </a:r>
            <a:r>
              <a:rPr lang="pt-BR" b="1" dirty="0" smtClean="0">
                <a:solidFill>
                  <a:schemeClr val="bg1"/>
                </a:solidFill>
              </a:rPr>
              <a:t>Palavra: </a:t>
            </a:r>
            <a:r>
              <a:rPr lang="pt-BR" dirty="0" smtClean="0">
                <a:solidFill>
                  <a:schemeClr val="bg1"/>
                </a:solidFill>
              </a:rPr>
              <a:t>Ninguém jamais disse que colocar em prática </a:t>
            </a:r>
            <a:r>
              <a:rPr lang="pt-BR" dirty="0" smtClean="0">
                <a:solidFill>
                  <a:schemeClr val="bg1"/>
                </a:solidFill>
              </a:rPr>
              <a:t>tudo aquilo </a:t>
            </a:r>
            <a:r>
              <a:rPr lang="pt-BR" dirty="0" smtClean="0">
                <a:solidFill>
                  <a:schemeClr val="bg1"/>
                </a:solidFill>
              </a:rPr>
              <a:t>que ouvimos de Deus é fácil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Mas se torna mais fácil à medida que </a:t>
            </a:r>
            <a:r>
              <a:rPr lang="pt-BR" dirty="0" smtClean="0">
                <a:solidFill>
                  <a:schemeClr val="bg1"/>
                </a:solidFill>
              </a:rPr>
              <a:t>perseveramos em </a:t>
            </a:r>
            <a:r>
              <a:rPr lang="pt-BR" dirty="0" smtClean="0">
                <a:solidFill>
                  <a:schemeClr val="bg1"/>
                </a:solidFill>
              </a:rPr>
              <a:t>colocar essas verdades em prática.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benção</a:t>
            </a:r>
            <a:r>
              <a:rPr lang="en-US" sz="4000" dirty="0" smtClean="0">
                <a:solidFill>
                  <a:schemeClr val="bg1"/>
                </a:solidFill>
              </a:rPr>
              <a:t> de ser </a:t>
            </a:r>
            <a:r>
              <a:rPr lang="en-US" sz="4000" dirty="0" err="1" smtClean="0">
                <a:solidFill>
                  <a:schemeClr val="bg1"/>
                </a:solidFill>
              </a:rPr>
              <a:t>praticante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Palavra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3) Praticar a Palavra:</a:t>
            </a:r>
            <a:r>
              <a:rPr lang="pt-BR" dirty="0" smtClean="0">
                <a:solidFill>
                  <a:schemeClr val="bg1"/>
                </a:solidFill>
              </a:rPr>
              <a:t> A bem-aventurança não é para </a:t>
            </a:r>
            <a:r>
              <a:rPr lang="pt-BR" dirty="0" smtClean="0">
                <a:solidFill>
                  <a:schemeClr val="bg1"/>
                </a:solidFill>
              </a:rPr>
              <a:t>aquele que </a:t>
            </a:r>
            <a:r>
              <a:rPr lang="pt-BR" dirty="0" smtClean="0">
                <a:solidFill>
                  <a:schemeClr val="bg1"/>
                </a:solidFill>
              </a:rPr>
              <a:t>apenas ouve sermões, mas para aquele que é </a:t>
            </a:r>
            <a:r>
              <a:rPr lang="pt-BR" dirty="0" smtClean="0">
                <a:solidFill>
                  <a:schemeClr val="bg1"/>
                </a:solidFill>
              </a:rPr>
              <a:t>põe em </a:t>
            </a:r>
            <a:r>
              <a:rPr lang="pt-BR" dirty="0" smtClean="0">
                <a:solidFill>
                  <a:schemeClr val="bg1"/>
                </a:solidFill>
              </a:rPr>
              <a:t>prática aquilo que aprendeu.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Tiago </a:t>
            </a:r>
            <a:r>
              <a:rPr lang="pt-BR" dirty="0" smtClean="0">
                <a:solidFill>
                  <a:schemeClr val="bg1"/>
                </a:solidFill>
              </a:rPr>
              <a:t>confirma que </a:t>
            </a:r>
            <a:r>
              <a:rPr lang="pt-BR" dirty="0" smtClean="0">
                <a:solidFill>
                  <a:schemeClr val="bg1"/>
                </a:solidFill>
              </a:rPr>
              <a:t>o cristão </a:t>
            </a:r>
            <a:r>
              <a:rPr lang="pt-BR" dirty="0" smtClean="0">
                <a:solidFill>
                  <a:schemeClr val="bg1"/>
                </a:solidFill>
              </a:rPr>
              <a:t>que persevera na prática da lei perfeita será </a:t>
            </a:r>
            <a:r>
              <a:rPr lang="pt-BR" dirty="0" smtClean="0">
                <a:solidFill>
                  <a:schemeClr val="bg1"/>
                </a:solidFill>
              </a:rPr>
              <a:t>feliz naquilo </a:t>
            </a:r>
            <a:r>
              <a:rPr lang="pt-BR" dirty="0" smtClean="0">
                <a:solidFill>
                  <a:schemeClr val="bg1"/>
                </a:solidFill>
              </a:rPr>
              <a:t>que </a:t>
            </a:r>
            <a:r>
              <a:rPr lang="pt-BR" dirty="0" smtClean="0">
                <a:solidFill>
                  <a:schemeClr val="bg1"/>
                </a:solidFill>
              </a:rPr>
              <a:t>fizer.</a:t>
            </a:r>
            <a:endParaRPr lang="pt-BR" b="1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religião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verdadeira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Tiago nos alerta para a necessidade de aprendermos </a:t>
            </a:r>
            <a:r>
              <a:rPr lang="pt-BR" dirty="0" smtClean="0">
                <a:solidFill>
                  <a:schemeClr val="bg1"/>
                </a:solidFill>
              </a:rPr>
              <a:t>diferenciar </a:t>
            </a:r>
            <a:r>
              <a:rPr lang="pt-BR" dirty="0" smtClean="0">
                <a:solidFill>
                  <a:schemeClr val="bg1"/>
                </a:solidFill>
              </a:rPr>
              <a:t>aquela religião que agrada a </a:t>
            </a:r>
            <a:r>
              <a:rPr lang="pt-BR" dirty="0" smtClean="0">
                <a:solidFill>
                  <a:schemeClr val="bg1"/>
                </a:solidFill>
              </a:rPr>
              <a:t>Deus daquela </a:t>
            </a:r>
            <a:r>
              <a:rPr lang="pt-BR" dirty="0" smtClean="0">
                <a:solidFill>
                  <a:schemeClr val="bg1"/>
                </a:solidFill>
              </a:rPr>
              <a:t>da qual Deus não se </a:t>
            </a:r>
            <a:r>
              <a:rPr lang="pt-BR" dirty="0" smtClean="0">
                <a:solidFill>
                  <a:schemeClr val="bg1"/>
                </a:solidFill>
              </a:rPr>
              <a:t>agrada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através de três pontos:</a:t>
            </a:r>
          </a:p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1) Controle da língua (v. 26):</a:t>
            </a:r>
            <a:r>
              <a:rPr lang="pt-BR" dirty="0" smtClean="0">
                <a:solidFill>
                  <a:schemeClr val="bg1"/>
                </a:solidFill>
              </a:rPr>
              <a:t>  É bom lembrar que Jesus </a:t>
            </a:r>
            <a:r>
              <a:rPr lang="pt-BR" dirty="0" smtClean="0">
                <a:solidFill>
                  <a:schemeClr val="bg1"/>
                </a:solidFill>
              </a:rPr>
              <a:t>disse que </a:t>
            </a:r>
            <a:r>
              <a:rPr lang="pt-BR" dirty="0" smtClean="0">
                <a:solidFill>
                  <a:schemeClr val="bg1"/>
                </a:solidFill>
              </a:rPr>
              <a:t>é a língua que revela o coração (</a:t>
            </a:r>
            <a:r>
              <a:rPr lang="pt-BR" dirty="0" err="1" smtClean="0">
                <a:solidFill>
                  <a:schemeClr val="bg1"/>
                </a:solidFill>
              </a:rPr>
              <a:t>Mt</a:t>
            </a:r>
            <a:r>
              <a:rPr lang="pt-BR" dirty="0" smtClean="0">
                <a:solidFill>
                  <a:schemeClr val="bg1"/>
                </a:solidFill>
              </a:rPr>
              <a:t> 12:34-35).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Uma língua controlada significa um corpo controlado (3:1).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Bíblia </a:t>
            </a:r>
            <a:r>
              <a:rPr lang="pt-BR" dirty="0" smtClean="0">
                <a:solidFill>
                  <a:schemeClr val="bg1"/>
                </a:solidFill>
              </a:rPr>
              <a:t>diz que a maledicência é o pecado que Deus mais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abomina (</a:t>
            </a:r>
            <a:r>
              <a:rPr lang="pt-BR" dirty="0" err="1" smtClean="0">
                <a:solidFill>
                  <a:schemeClr val="bg1"/>
                </a:solidFill>
              </a:rPr>
              <a:t>Pv</a:t>
            </a:r>
            <a:r>
              <a:rPr lang="pt-BR" dirty="0" smtClean="0">
                <a:solidFill>
                  <a:schemeClr val="bg1"/>
                </a:solidFill>
              </a:rPr>
              <a:t> 6:19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somente nossas </a:t>
            </a:r>
            <a:r>
              <a:rPr lang="pt-BR" dirty="0" smtClean="0">
                <a:solidFill>
                  <a:schemeClr val="bg1"/>
                </a:solidFill>
              </a:rPr>
              <a:t>atitudes são </a:t>
            </a:r>
            <a:r>
              <a:rPr lang="pt-BR" dirty="0" smtClean="0">
                <a:solidFill>
                  <a:schemeClr val="bg1"/>
                </a:solidFill>
              </a:rPr>
              <a:t>relevantes, mas também nossas palavras.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É preciso estar muito atento para que no nosso </a:t>
            </a:r>
            <a:r>
              <a:rPr lang="pt-BR" dirty="0" smtClean="0">
                <a:solidFill>
                  <a:schemeClr val="bg1"/>
                </a:solidFill>
              </a:rPr>
              <a:t>falar não </a:t>
            </a:r>
            <a:r>
              <a:rPr lang="pt-BR" dirty="0" smtClean="0">
                <a:solidFill>
                  <a:schemeClr val="bg1"/>
                </a:solidFill>
              </a:rPr>
              <a:t>haja contradições com nosso adorar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3917</TotalTime>
  <Words>985</Words>
  <Application>Microsoft Office PowerPoint</Application>
  <PresentationFormat>Apresentação na tela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Mediano</vt:lpstr>
      <vt:lpstr>Teoria só não basta</vt:lpstr>
      <vt:lpstr>Texto básico</vt:lpstr>
      <vt:lpstr>Introdução</vt:lpstr>
      <vt:lpstr>Praticantes da Palavra</vt:lpstr>
      <vt:lpstr>Praticantes da Palavra</vt:lpstr>
      <vt:lpstr>Praticantes da Palavra</vt:lpstr>
      <vt:lpstr>A benção de ser praticante da Palavra</vt:lpstr>
      <vt:lpstr>A benção de ser praticante da Palavra</vt:lpstr>
      <vt:lpstr>A religião verdadeira</vt:lpstr>
      <vt:lpstr>A religião verdadeira</vt:lpstr>
      <vt:lpstr>A religião verdadeira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598</cp:revision>
  <dcterms:modified xsi:type="dcterms:W3CDTF">2014-05-10T02:00:47Z</dcterms:modified>
</cp:coreProperties>
</file>