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3" r:id="rId4"/>
    <p:sldId id="258" r:id="rId5"/>
    <p:sldId id="282" r:id="rId6"/>
    <p:sldId id="287" r:id="rId7"/>
    <p:sldId id="288" r:id="rId8"/>
    <p:sldId id="289" r:id="rId9"/>
    <p:sldId id="291" r:id="rId10"/>
    <p:sldId id="295" r:id="rId11"/>
    <p:sldId id="292" r:id="rId12"/>
    <p:sldId id="293" r:id="rId13"/>
    <p:sldId id="281" r:id="rId14"/>
    <p:sldId id="296" r:id="rId15"/>
    <p:sldId id="294" r:id="rId16"/>
    <p:sldId id="286" r:id="rId17"/>
    <p:sldId id="29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11.07.2014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Oséias – Fidelidade no relacionamento com Deus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imagem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infidelidade</a:t>
            </a:r>
            <a:r>
              <a:rPr lang="en-US" sz="4000" dirty="0" smtClean="0">
                <a:solidFill>
                  <a:schemeClr val="bg1"/>
                </a:solidFill>
              </a:rPr>
              <a:t> de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Israel</a:t>
            </a:r>
            <a:r>
              <a:rPr lang="pt-BR" dirty="0" smtClean="0">
                <a:solidFill>
                  <a:schemeClr val="bg1"/>
                </a:solidFill>
              </a:rPr>
              <a:t>, como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, seria </a:t>
            </a:r>
            <a:r>
              <a:rPr lang="pt-BR" dirty="0" smtClean="0">
                <a:solidFill>
                  <a:schemeClr val="bg1"/>
                </a:solidFill>
              </a:rPr>
              <a:t>escravizada (cativeiro) por causa de seus pecados.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Mas esse não é o fim da história.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Da </a:t>
            </a:r>
            <a:r>
              <a:rPr lang="pt-BR" dirty="0" smtClean="0">
                <a:solidFill>
                  <a:schemeClr val="bg1"/>
                </a:solidFill>
              </a:rPr>
              <a:t>mesma </a:t>
            </a:r>
            <a:r>
              <a:rPr lang="pt-BR" dirty="0" smtClean="0">
                <a:solidFill>
                  <a:schemeClr val="bg1"/>
                </a:solidFill>
              </a:rPr>
              <a:t>forma que </a:t>
            </a:r>
            <a:r>
              <a:rPr lang="pt-BR" dirty="0" smtClean="0">
                <a:solidFill>
                  <a:schemeClr val="bg1"/>
                </a:solidFill>
              </a:rPr>
              <a:t>Oséias procurou sua esposa e a trouxe para casa</a:t>
            </a:r>
            <a:r>
              <a:rPr lang="pt-BR" dirty="0" smtClean="0">
                <a:solidFill>
                  <a:schemeClr val="bg1"/>
                </a:solidFill>
              </a:rPr>
              <a:t>, o </a:t>
            </a:r>
            <a:r>
              <a:rPr lang="pt-BR" dirty="0" smtClean="0">
                <a:solidFill>
                  <a:schemeClr val="bg1"/>
                </a:solidFill>
              </a:rPr>
              <a:t>Senhor procuraria seu povo, o libertaria e o </a:t>
            </a:r>
            <a:r>
              <a:rPr lang="pt-BR" dirty="0" smtClean="0">
                <a:solidFill>
                  <a:schemeClr val="bg1"/>
                </a:solidFill>
              </a:rPr>
              <a:t>restauraria em </a:t>
            </a:r>
            <a:r>
              <a:rPr lang="pt-BR" dirty="0" smtClean="0">
                <a:solidFill>
                  <a:schemeClr val="bg1"/>
                </a:solidFill>
              </a:rPr>
              <a:t>sua bênção e amor.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“adultério espiritual” pode ser um pecado </a:t>
            </a:r>
            <a:r>
              <a:rPr lang="pt-BR" dirty="0" smtClean="0">
                <a:solidFill>
                  <a:schemeClr val="bg1"/>
                </a:solidFill>
              </a:rPr>
              <a:t>dos cristãos </a:t>
            </a:r>
            <a:r>
              <a:rPr lang="pt-BR" dirty="0" smtClean="0">
                <a:solidFill>
                  <a:schemeClr val="bg1"/>
                </a:solidFill>
              </a:rPr>
              <a:t>do Novo Testamento como foi dos judeus </a:t>
            </a:r>
            <a:r>
              <a:rPr lang="pt-BR" dirty="0" smtClean="0">
                <a:solidFill>
                  <a:schemeClr val="bg1"/>
                </a:solidFill>
              </a:rPr>
              <a:t>do Antigo </a:t>
            </a:r>
            <a:r>
              <a:rPr lang="pt-BR" dirty="0" smtClean="0">
                <a:solidFill>
                  <a:schemeClr val="bg1"/>
                </a:solidFill>
              </a:rPr>
              <a:t>(cf. 1Jo 2:15-17; </a:t>
            </a:r>
            <a:r>
              <a:rPr lang="pt-BR" dirty="0" err="1" smtClean="0">
                <a:solidFill>
                  <a:schemeClr val="bg1"/>
                </a:solidFill>
              </a:rPr>
              <a:t>Ap</a:t>
            </a:r>
            <a:r>
              <a:rPr lang="pt-BR" dirty="0" smtClean="0">
                <a:solidFill>
                  <a:schemeClr val="bg1"/>
                </a:solidFill>
              </a:rPr>
              <a:t> 2:1-7; </a:t>
            </a:r>
            <a:r>
              <a:rPr lang="pt-BR" dirty="0" err="1" smtClean="0">
                <a:solidFill>
                  <a:schemeClr val="bg1"/>
                </a:solidFill>
              </a:rPr>
              <a:t>Tg</a:t>
            </a:r>
            <a:r>
              <a:rPr lang="pt-BR" dirty="0" smtClean="0">
                <a:solidFill>
                  <a:schemeClr val="bg1"/>
                </a:solidFill>
              </a:rPr>
              <a:t> 4:1-10).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Os cristãos que </a:t>
            </a:r>
            <a:r>
              <a:rPr lang="pt-BR" dirty="0" smtClean="0">
                <a:solidFill>
                  <a:schemeClr val="bg1"/>
                </a:solidFill>
              </a:rPr>
              <a:t>amam o mundo e vivem para pecar são falsos com seu Salvador e partem o coração dele.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Assim como Oséias não deveria desistir da </a:t>
            </a:r>
            <a:r>
              <a:rPr lang="pt-BR" dirty="0" smtClean="0">
                <a:solidFill>
                  <a:schemeClr val="bg1"/>
                </a:solidFill>
              </a:rPr>
              <a:t>sua mulher</a:t>
            </a:r>
            <a:r>
              <a:rPr lang="pt-BR" dirty="0" smtClean="0">
                <a:solidFill>
                  <a:schemeClr val="bg1"/>
                </a:solidFill>
              </a:rPr>
              <a:t>, mesmo diante da sua ostensiva infidelidade</a:t>
            </a:r>
            <a:r>
              <a:rPr lang="pt-BR" dirty="0" smtClean="0">
                <a:solidFill>
                  <a:schemeClr val="bg1"/>
                </a:solidFill>
              </a:rPr>
              <a:t>, Deus </a:t>
            </a:r>
            <a:r>
              <a:rPr lang="pt-BR" dirty="0" smtClean="0">
                <a:solidFill>
                  <a:schemeClr val="bg1"/>
                </a:solidFill>
              </a:rPr>
              <a:t>não desiste do seu povo.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Mesmo </a:t>
            </a:r>
            <a:r>
              <a:rPr lang="pt-BR" dirty="0" smtClean="0">
                <a:solidFill>
                  <a:schemeClr val="bg1"/>
                </a:solidFill>
              </a:rPr>
              <a:t>quando </a:t>
            </a:r>
            <a:r>
              <a:rPr lang="pt-BR" dirty="0" smtClean="0">
                <a:solidFill>
                  <a:schemeClr val="bg1"/>
                </a:solidFill>
              </a:rPr>
              <a:t>esse povo </a:t>
            </a:r>
            <a:r>
              <a:rPr lang="pt-BR" dirty="0" smtClean="0">
                <a:solidFill>
                  <a:schemeClr val="bg1"/>
                </a:solidFill>
              </a:rPr>
              <a:t>se torna infiel, Deus permanece fiel.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seu amor </a:t>
            </a:r>
            <a:r>
              <a:rPr lang="pt-BR" dirty="0" smtClean="0">
                <a:solidFill>
                  <a:schemeClr val="bg1"/>
                </a:solidFill>
              </a:rPr>
              <a:t>é incompreensível </a:t>
            </a:r>
            <a:r>
              <a:rPr lang="pt-BR" dirty="0" smtClean="0">
                <a:solidFill>
                  <a:schemeClr val="bg1"/>
                </a:solidFill>
              </a:rPr>
              <a:t>e imerecido.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não nos ama por </a:t>
            </a:r>
            <a:r>
              <a:rPr lang="pt-BR" dirty="0" smtClean="0">
                <a:solidFill>
                  <a:schemeClr val="bg1"/>
                </a:solidFill>
              </a:rPr>
              <a:t>causa das </a:t>
            </a:r>
            <a:r>
              <a:rPr lang="pt-BR" dirty="0" smtClean="0">
                <a:solidFill>
                  <a:schemeClr val="bg1"/>
                </a:solidFill>
              </a:rPr>
              <a:t>nossas virtudes, mas apesar dos nossos pecados</a:t>
            </a:r>
            <a:r>
              <a:rPr lang="pt-BR" dirty="0" smtClean="0">
                <a:solidFill>
                  <a:schemeClr val="bg1"/>
                </a:solidFill>
              </a:rPr>
              <a:t>; ele </a:t>
            </a:r>
            <a:r>
              <a:rPr lang="pt-BR" dirty="0" smtClean="0">
                <a:solidFill>
                  <a:schemeClr val="bg1"/>
                </a:solidFill>
              </a:rPr>
              <a:t>não nos busca por causa dos nossos méritos, </a:t>
            </a:r>
            <a:r>
              <a:rPr lang="pt-BR" dirty="0" smtClean="0">
                <a:solidFill>
                  <a:schemeClr val="bg1"/>
                </a:solidFill>
              </a:rPr>
              <a:t>mas apesar </a:t>
            </a:r>
            <a:r>
              <a:rPr lang="pt-BR" dirty="0" smtClean="0">
                <a:solidFill>
                  <a:schemeClr val="bg1"/>
                </a:solidFill>
              </a:rPr>
              <a:t>dos nossos deméritos.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amor de Deus nos </a:t>
            </a:r>
            <a:r>
              <a:rPr lang="pt-BR" dirty="0" smtClean="0">
                <a:solidFill>
                  <a:schemeClr val="bg1"/>
                </a:solidFill>
              </a:rPr>
              <a:t>oportuniza uma </a:t>
            </a:r>
            <a:r>
              <a:rPr lang="pt-BR" dirty="0" smtClean="0">
                <a:solidFill>
                  <a:schemeClr val="bg1"/>
                </a:solidFill>
              </a:rPr>
              <a:t>segunda chance.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é o Deus da </a:t>
            </a:r>
            <a:r>
              <a:rPr lang="pt-BR" dirty="0" smtClean="0">
                <a:solidFill>
                  <a:schemeClr val="bg1"/>
                </a:solidFill>
              </a:rPr>
              <a:t>segunda oportunidade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Foi </a:t>
            </a:r>
            <a:r>
              <a:rPr lang="pt-BR" dirty="0" smtClean="0">
                <a:solidFill>
                  <a:schemeClr val="bg1"/>
                </a:solidFill>
              </a:rPr>
              <a:t>esse amor devotado do Pai </a:t>
            </a:r>
            <a:r>
              <a:rPr lang="pt-BR" dirty="0" smtClean="0">
                <a:solidFill>
                  <a:schemeClr val="bg1"/>
                </a:solidFill>
              </a:rPr>
              <a:t>celestial que </a:t>
            </a:r>
            <a:r>
              <a:rPr lang="pt-BR" dirty="0" smtClean="0">
                <a:solidFill>
                  <a:schemeClr val="bg1"/>
                </a:solidFill>
              </a:rPr>
              <a:t>tornou possível nossa reconciliação com ele.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proclamação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pecados</a:t>
            </a:r>
            <a:r>
              <a:rPr lang="en-US" sz="4000" dirty="0" smtClean="0">
                <a:solidFill>
                  <a:schemeClr val="bg1"/>
                </a:solidFill>
              </a:rPr>
              <a:t> de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sz="2300" b="1" dirty="0" smtClean="0">
                <a:solidFill>
                  <a:schemeClr val="bg1"/>
                </a:solidFill>
              </a:rPr>
              <a:t>Sem dúvida, todos os vizinhos falaram sobre </a:t>
            </a:r>
            <a:r>
              <a:rPr lang="pt-BR" sz="2300" b="1" dirty="0" smtClean="0">
                <a:solidFill>
                  <a:schemeClr val="bg1"/>
                </a:solidFill>
              </a:rPr>
              <a:t>os pecados </a:t>
            </a:r>
            <a:r>
              <a:rPr lang="pt-BR" sz="2300" b="1" dirty="0" smtClean="0">
                <a:solidFill>
                  <a:schemeClr val="bg1"/>
                </a:solidFill>
              </a:rPr>
              <a:t>de </a:t>
            </a:r>
            <a:r>
              <a:rPr lang="pt-BR" sz="2300" b="1" dirty="0" err="1" smtClean="0">
                <a:solidFill>
                  <a:schemeClr val="bg1"/>
                </a:solidFill>
              </a:rPr>
              <a:t>Gômer</a:t>
            </a:r>
            <a:r>
              <a:rPr lang="pt-BR" sz="2300" b="1" dirty="0" smtClean="0">
                <a:solidFill>
                  <a:schemeClr val="bg1"/>
                </a:solidFill>
              </a:rPr>
              <a:t> e apontaram um dedo acusador </a:t>
            </a:r>
            <a:r>
              <a:rPr lang="pt-BR" sz="2300" b="1" dirty="0" smtClean="0">
                <a:solidFill>
                  <a:schemeClr val="bg1"/>
                </a:solidFill>
              </a:rPr>
              <a:t>para ela</a:t>
            </a:r>
            <a:r>
              <a:rPr lang="pt-BR" sz="2300" b="1" dirty="0" smtClean="0">
                <a:solidFill>
                  <a:schemeClr val="bg1"/>
                </a:solidFill>
              </a:rPr>
              <a:t>. </a:t>
            </a:r>
            <a:endParaRPr lang="pt-BR" sz="2300" b="1" dirty="0" smtClean="0">
              <a:solidFill>
                <a:schemeClr val="bg1"/>
              </a:solidFill>
            </a:endParaRPr>
          </a:p>
          <a:p>
            <a:r>
              <a:rPr lang="pt-BR" sz="2300" b="1" dirty="0" smtClean="0">
                <a:solidFill>
                  <a:schemeClr val="bg1"/>
                </a:solidFill>
              </a:rPr>
              <a:t>Não </a:t>
            </a:r>
            <a:r>
              <a:rPr lang="pt-BR" sz="2300" b="1" dirty="0" smtClean="0">
                <a:solidFill>
                  <a:schemeClr val="bg1"/>
                </a:solidFill>
              </a:rPr>
              <a:t>obstante, agora Oséias aponta o dedo para </a:t>
            </a:r>
            <a:r>
              <a:rPr lang="pt-BR" sz="2300" b="1" dirty="0" smtClean="0">
                <a:solidFill>
                  <a:schemeClr val="bg1"/>
                </a:solidFill>
              </a:rPr>
              <a:t>eles e </a:t>
            </a:r>
            <a:r>
              <a:rPr lang="pt-BR" sz="2300" b="1" dirty="0" smtClean="0">
                <a:solidFill>
                  <a:schemeClr val="bg1"/>
                </a:solidFill>
              </a:rPr>
              <a:t>expõe os pecados deles.</a:t>
            </a:r>
          </a:p>
          <a:p>
            <a:r>
              <a:rPr lang="pt-BR" sz="2300" b="1" dirty="0" smtClean="0">
                <a:solidFill>
                  <a:schemeClr val="bg1"/>
                </a:solidFill>
              </a:rPr>
              <a:t>A </a:t>
            </a:r>
            <a:r>
              <a:rPr lang="pt-BR" sz="2300" b="1" dirty="0" smtClean="0">
                <a:solidFill>
                  <a:schemeClr val="bg1"/>
                </a:solidFill>
              </a:rPr>
              <a:t>condição espiritual do povo</a:t>
            </a:r>
            <a:r>
              <a:rPr lang="pt-BR" sz="2300" b="1" dirty="0" smtClean="0">
                <a:solidFill>
                  <a:schemeClr val="bg1"/>
                </a:solidFill>
              </a:rPr>
              <a:t>:</a:t>
            </a:r>
            <a:endParaRPr lang="pt-BR" sz="23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3645024"/>
          <a:ext cx="864096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446"/>
                <a:gridCol w="53175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Símbolo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Significado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nuvem da manha</a:t>
                      </a:r>
                      <a:r>
                        <a:rPr lang="pt-BR" baseline="0" dirty="0" smtClean="0"/>
                        <a:t> (6:4)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porque num momento está aqui e, no seguinte, já se foi, é passageira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um pão que não foi virado (7:8)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pois a religião do povo não estava enraizada na vida dele, mas era algo superficial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as cãs (7:9)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porque perde a força, mas não se dá conta disso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uma pomba enganada (7:11)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porque é instável, voa de um aliado político para outro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um arco enganoso (7:16)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 o qual não se pode contar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proclamação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pecados</a:t>
            </a:r>
            <a:r>
              <a:rPr lang="en-US" sz="4000" dirty="0" smtClean="0">
                <a:solidFill>
                  <a:schemeClr val="bg1"/>
                </a:solidFill>
              </a:rPr>
              <a:t> de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povo de Israel estava com suas relações </a:t>
            </a:r>
            <a:r>
              <a:rPr lang="pt-BR" dirty="0" smtClean="0">
                <a:solidFill>
                  <a:schemeClr val="bg1"/>
                </a:solidFill>
              </a:rPr>
              <a:t>verticais e </a:t>
            </a:r>
            <a:r>
              <a:rPr lang="pt-BR" dirty="0" smtClean="0">
                <a:solidFill>
                  <a:schemeClr val="bg1"/>
                </a:solidFill>
              </a:rPr>
              <a:t>horizontais interrompidas.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há </a:t>
            </a:r>
            <a:r>
              <a:rPr lang="pt-BR" dirty="0" smtClean="0">
                <a:solidFill>
                  <a:schemeClr val="bg1"/>
                </a:solidFill>
              </a:rPr>
              <a:t>sociedade humana </a:t>
            </a:r>
            <a:r>
              <a:rPr lang="pt-BR" dirty="0" smtClean="0">
                <a:solidFill>
                  <a:schemeClr val="bg1"/>
                </a:solidFill>
              </a:rPr>
              <a:t>que possa prevalecer onde estão ausentes </a:t>
            </a:r>
            <a:r>
              <a:rPr lang="pt-BR" dirty="0" smtClean="0">
                <a:solidFill>
                  <a:schemeClr val="bg1"/>
                </a:solidFill>
              </a:rPr>
              <a:t>a verdade</a:t>
            </a:r>
            <a:r>
              <a:rPr lang="pt-BR" dirty="0" smtClean="0">
                <a:solidFill>
                  <a:schemeClr val="bg1"/>
                </a:solidFill>
              </a:rPr>
              <a:t>, o amor e o conhecimento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Esses são os </a:t>
            </a:r>
            <a:r>
              <a:rPr lang="pt-BR" dirty="0" smtClean="0">
                <a:solidFill>
                  <a:schemeClr val="bg1"/>
                </a:solidFill>
              </a:rPr>
              <a:t>fundamentos da piedade e da moralidade.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Esses são os </a:t>
            </a:r>
            <a:r>
              <a:rPr lang="pt-BR" dirty="0" smtClean="0">
                <a:solidFill>
                  <a:schemeClr val="bg1"/>
                </a:solidFill>
              </a:rPr>
              <a:t>alicerces da família, da igreja e da sociedade.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profeta faz um </a:t>
            </a:r>
            <a:r>
              <a:rPr lang="pt-BR" dirty="0" smtClean="0">
                <a:solidFill>
                  <a:schemeClr val="bg1"/>
                </a:solidFill>
              </a:rPr>
              <a:t>diagnóstico da </a:t>
            </a:r>
            <a:r>
              <a:rPr lang="pt-BR" dirty="0" smtClean="0">
                <a:solidFill>
                  <a:schemeClr val="bg1"/>
                </a:solidFill>
              </a:rPr>
              <a:t>nação de Israel, dissecando suas </a:t>
            </a:r>
            <a:r>
              <a:rPr lang="pt-BR" dirty="0" smtClean="0">
                <a:solidFill>
                  <a:schemeClr val="bg1"/>
                </a:solidFill>
              </a:rPr>
              <a:t>entranhas e </a:t>
            </a:r>
            <a:r>
              <a:rPr lang="pt-BR" dirty="0" smtClean="0">
                <a:solidFill>
                  <a:schemeClr val="bg1"/>
                </a:solidFill>
              </a:rPr>
              <a:t>trazendo à tona seus horrendos pecados.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Esse diagnóstico não </a:t>
            </a:r>
            <a:r>
              <a:rPr lang="pt-BR" dirty="0" smtClean="0">
                <a:solidFill>
                  <a:schemeClr val="bg1"/>
                </a:solidFill>
              </a:rPr>
              <a:t>é diferente daquele que descreve a </a:t>
            </a:r>
            <a:r>
              <a:rPr lang="pt-BR" dirty="0" smtClean="0">
                <a:solidFill>
                  <a:schemeClr val="bg1"/>
                </a:solidFill>
              </a:rPr>
              <a:t>nossa realidade </a:t>
            </a:r>
            <a:r>
              <a:rPr lang="pt-BR" dirty="0" smtClean="0">
                <a:solidFill>
                  <a:schemeClr val="bg1"/>
                </a:solidFill>
              </a:rPr>
              <a:t>em pleno século 21.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proclamação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julgamento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rebeldia sempre é punida (</a:t>
            </a:r>
            <a:r>
              <a:rPr lang="pt-BR" dirty="0" err="1" smtClean="0">
                <a:solidFill>
                  <a:schemeClr val="bg1"/>
                </a:solidFill>
              </a:rPr>
              <a:t>Pv</a:t>
            </a:r>
            <a:r>
              <a:rPr lang="pt-BR" dirty="0" smtClean="0">
                <a:solidFill>
                  <a:schemeClr val="bg1"/>
                </a:solidFill>
              </a:rPr>
              <a:t> 14:14), e Israel </a:t>
            </a:r>
            <a:r>
              <a:rPr lang="pt-BR" dirty="0" smtClean="0">
                <a:solidFill>
                  <a:schemeClr val="bg1"/>
                </a:solidFill>
              </a:rPr>
              <a:t>era isso </a:t>
            </a:r>
            <a:r>
              <a:rPr lang="pt-BR" dirty="0" smtClean="0">
                <a:solidFill>
                  <a:schemeClr val="bg1"/>
                </a:solidFill>
              </a:rPr>
              <a:t>– rebelde (4:16; cf. Jr 3:6,11).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Oséias </a:t>
            </a:r>
            <a:r>
              <a:rPr lang="pt-BR" dirty="0" smtClean="0">
                <a:solidFill>
                  <a:schemeClr val="bg1"/>
                </a:solidFill>
              </a:rPr>
              <a:t>via a </a:t>
            </a:r>
            <a:r>
              <a:rPr lang="pt-BR" dirty="0" smtClean="0">
                <a:solidFill>
                  <a:schemeClr val="bg1"/>
                </a:solidFill>
              </a:rPr>
              <a:t>chegada dos </a:t>
            </a:r>
            <a:r>
              <a:rPr lang="pt-BR" dirty="0" smtClean="0">
                <a:solidFill>
                  <a:schemeClr val="bg1"/>
                </a:solidFill>
              </a:rPr>
              <a:t>assírios para punir a nação e escravizá-la.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Por que Deus permitiu que Israel fosse julgado </a:t>
            </a:r>
            <a:r>
              <a:rPr lang="pt-BR" dirty="0" smtClean="0">
                <a:solidFill>
                  <a:schemeClr val="bg1"/>
                </a:solidFill>
              </a:rPr>
              <a:t>pela perversa </a:t>
            </a:r>
            <a:r>
              <a:rPr lang="pt-BR" dirty="0" smtClean="0">
                <a:solidFill>
                  <a:schemeClr val="bg1"/>
                </a:solidFill>
              </a:rPr>
              <a:t>Assíria? Porque ele amava seu povo.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amor sempre </a:t>
            </a:r>
            <a:r>
              <a:rPr lang="pt-BR" dirty="0" smtClean="0">
                <a:solidFill>
                  <a:schemeClr val="bg1"/>
                </a:solidFill>
              </a:rPr>
              <a:t>disciplina para melhorar o filho (</a:t>
            </a:r>
            <a:r>
              <a:rPr lang="pt-BR" dirty="0" err="1" smtClean="0">
                <a:solidFill>
                  <a:schemeClr val="bg1"/>
                </a:solidFill>
              </a:rPr>
              <a:t>Hb</a:t>
            </a:r>
            <a:r>
              <a:rPr lang="pt-BR" dirty="0" smtClean="0">
                <a:solidFill>
                  <a:schemeClr val="bg1"/>
                </a:solidFill>
              </a:rPr>
              <a:t> 12:1-13; </a:t>
            </a:r>
            <a:r>
              <a:rPr lang="pt-BR" dirty="0" err="1" smtClean="0">
                <a:solidFill>
                  <a:schemeClr val="bg1"/>
                </a:solidFill>
              </a:rPr>
              <a:t>Pv</a:t>
            </a:r>
            <a:r>
              <a:rPr lang="pt-BR" dirty="0" smtClean="0">
                <a:solidFill>
                  <a:schemeClr val="bg1"/>
                </a:solidFill>
              </a:rPr>
              <a:t> 3:11-12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Devemos ser agradecidos pela disciplina </a:t>
            </a:r>
            <a:r>
              <a:rPr lang="pt-BR" dirty="0" smtClean="0">
                <a:solidFill>
                  <a:schemeClr val="bg1"/>
                </a:solidFill>
              </a:rPr>
              <a:t>amorosa de </a:t>
            </a:r>
            <a:r>
              <a:rPr lang="pt-BR" dirty="0" smtClean="0">
                <a:solidFill>
                  <a:schemeClr val="bg1"/>
                </a:solidFill>
              </a:rPr>
              <a:t>Deus (</a:t>
            </a:r>
            <a:r>
              <a:rPr lang="pt-BR" dirty="0" err="1" smtClean="0">
                <a:solidFill>
                  <a:schemeClr val="bg1"/>
                </a:solidFill>
              </a:rPr>
              <a:t>Sl</a:t>
            </a:r>
            <a:r>
              <a:rPr lang="pt-BR" dirty="0" smtClean="0">
                <a:solidFill>
                  <a:schemeClr val="bg1"/>
                </a:solidFill>
              </a:rPr>
              <a:t> 119:71).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propósito de Deus na disciplina do seu povo </a:t>
            </a:r>
            <a:r>
              <a:rPr lang="pt-BR" dirty="0" smtClean="0">
                <a:solidFill>
                  <a:schemeClr val="bg1"/>
                </a:solidFill>
              </a:rPr>
              <a:t>não era </a:t>
            </a:r>
            <a:r>
              <a:rPr lang="pt-BR" dirty="0" smtClean="0">
                <a:solidFill>
                  <a:schemeClr val="bg1"/>
                </a:solidFill>
              </a:rPr>
              <a:t>a sua destruição, mas a sua </a:t>
            </a:r>
            <a:r>
              <a:rPr lang="pt-BR" dirty="0" smtClean="0">
                <a:solidFill>
                  <a:schemeClr val="bg1"/>
                </a:solidFill>
              </a:rPr>
              <a:t>restauração.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que Deus esperava era uma genuína conversão, </a:t>
            </a:r>
            <a:r>
              <a:rPr lang="pt-BR" dirty="0" smtClean="0">
                <a:solidFill>
                  <a:schemeClr val="bg1"/>
                </a:solidFill>
              </a:rPr>
              <a:t>manifestada pelo </a:t>
            </a:r>
            <a:r>
              <a:rPr lang="pt-BR" dirty="0" smtClean="0">
                <a:solidFill>
                  <a:schemeClr val="bg1"/>
                </a:solidFill>
              </a:rPr>
              <a:t>arrependimento (“até que se reconheçam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culpados”) e pela fé (“e busquem a minha face</a:t>
            </a:r>
            <a:r>
              <a:rPr lang="pt-BR" dirty="0" smtClean="0">
                <a:solidFill>
                  <a:schemeClr val="bg1"/>
                </a:solidFill>
              </a:rPr>
              <a:t>”).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Essa volta para Deus era apenas uma barganha. 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proclamação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julgamento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Eles </a:t>
            </a:r>
            <a:r>
              <a:rPr lang="pt-BR" dirty="0" smtClean="0">
                <a:solidFill>
                  <a:schemeClr val="bg1"/>
                </a:solidFill>
              </a:rPr>
              <a:t>se </a:t>
            </a:r>
            <a:r>
              <a:rPr lang="pt-BR" dirty="0" smtClean="0">
                <a:solidFill>
                  <a:schemeClr val="bg1"/>
                </a:solidFill>
              </a:rPr>
              <a:t>voltariam para </a:t>
            </a:r>
            <a:r>
              <a:rPr lang="pt-BR" dirty="0" smtClean="0">
                <a:solidFill>
                  <a:schemeClr val="bg1"/>
                </a:solidFill>
              </a:rPr>
              <a:t>Deus, e Deus se voltaria para eles para </a:t>
            </a:r>
            <a:r>
              <a:rPr lang="pt-BR" dirty="0" smtClean="0">
                <a:solidFill>
                  <a:schemeClr val="bg1"/>
                </a:solidFill>
              </a:rPr>
              <a:t>abençoá-los com </a:t>
            </a:r>
            <a:r>
              <a:rPr lang="pt-BR" dirty="0" smtClean="0">
                <a:solidFill>
                  <a:schemeClr val="bg1"/>
                </a:solidFill>
              </a:rPr>
              <a:t>chuvas e fartas colheitas.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religião natural era </a:t>
            </a:r>
            <a:r>
              <a:rPr lang="pt-BR" dirty="0" smtClean="0">
                <a:solidFill>
                  <a:schemeClr val="bg1"/>
                </a:solidFill>
              </a:rPr>
              <a:t>tudo o </a:t>
            </a:r>
            <a:r>
              <a:rPr lang="pt-BR" dirty="0" smtClean="0">
                <a:solidFill>
                  <a:schemeClr val="bg1"/>
                </a:solidFill>
              </a:rPr>
              <a:t>que eles desejavam.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Eles </a:t>
            </a:r>
            <a:r>
              <a:rPr lang="pt-BR" dirty="0" smtClean="0">
                <a:solidFill>
                  <a:schemeClr val="bg1"/>
                </a:solidFill>
              </a:rPr>
              <a:t>queriam uma boa colheita</a:t>
            </a:r>
            <a:r>
              <a:rPr lang="pt-BR" dirty="0" smtClean="0">
                <a:solidFill>
                  <a:schemeClr val="bg1"/>
                </a:solidFill>
              </a:rPr>
              <a:t>. Não </a:t>
            </a:r>
            <a:r>
              <a:rPr lang="pt-BR" dirty="0" smtClean="0">
                <a:solidFill>
                  <a:schemeClr val="bg1"/>
                </a:solidFill>
              </a:rPr>
              <a:t>Deus, propriamente.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igreja evangélica </a:t>
            </a:r>
            <a:r>
              <a:rPr lang="pt-BR" dirty="0" smtClean="0">
                <a:solidFill>
                  <a:schemeClr val="bg1"/>
                </a:solidFill>
              </a:rPr>
              <a:t>brasileira está </a:t>
            </a:r>
            <a:r>
              <a:rPr lang="pt-BR" dirty="0" smtClean="0">
                <a:solidFill>
                  <a:schemeClr val="bg1"/>
                </a:solidFill>
              </a:rPr>
              <a:t>eivada dessa mesma tendência.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pessoas </a:t>
            </a:r>
            <a:r>
              <a:rPr lang="pt-BR" dirty="0" smtClean="0">
                <a:solidFill>
                  <a:schemeClr val="bg1"/>
                </a:solidFill>
              </a:rPr>
              <a:t>lotam os </a:t>
            </a:r>
            <a:r>
              <a:rPr lang="pt-BR" dirty="0" smtClean="0">
                <a:solidFill>
                  <a:schemeClr val="bg1"/>
                </a:solidFill>
              </a:rPr>
              <a:t>templos não porque têm sede de Deus, mas </a:t>
            </a:r>
            <a:r>
              <a:rPr lang="pt-BR" dirty="0" smtClean="0">
                <a:solidFill>
                  <a:schemeClr val="bg1"/>
                </a:solidFill>
              </a:rPr>
              <a:t>porque têm </a:t>
            </a:r>
            <a:r>
              <a:rPr lang="pt-BR" dirty="0" smtClean="0">
                <a:solidFill>
                  <a:schemeClr val="bg1"/>
                </a:solidFill>
              </a:rPr>
              <a:t>fome do pão que perece.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Elas </a:t>
            </a:r>
            <a:r>
              <a:rPr lang="pt-BR" dirty="0" smtClean="0">
                <a:solidFill>
                  <a:schemeClr val="bg1"/>
                </a:solidFill>
              </a:rPr>
              <a:t>não querem Deus</a:t>
            </a:r>
            <a:r>
              <a:rPr lang="pt-BR" dirty="0" smtClean="0">
                <a:solidFill>
                  <a:schemeClr val="bg1"/>
                </a:solidFill>
              </a:rPr>
              <a:t>, querem </a:t>
            </a:r>
            <a:r>
              <a:rPr lang="pt-BR" dirty="0" smtClean="0">
                <a:solidFill>
                  <a:schemeClr val="bg1"/>
                </a:solidFill>
              </a:rPr>
              <a:t>apenas as benesses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</a:t>
            </a:r>
            <a:r>
              <a:rPr lang="pt-BR" dirty="0" smtClean="0">
                <a:solidFill>
                  <a:schemeClr val="bg1"/>
                </a:solidFill>
              </a:rPr>
              <a:t>sua vez</a:t>
            </a:r>
            <a:r>
              <a:rPr lang="pt-BR" dirty="0" smtClean="0">
                <a:solidFill>
                  <a:schemeClr val="bg1"/>
                </a:solidFill>
              </a:rPr>
              <a:t>, muitos </a:t>
            </a:r>
            <a:r>
              <a:rPr lang="pt-BR" dirty="0" smtClean="0">
                <a:solidFill>
                  <a:schemeClr val="bg1"/>
                </a:solidFill>
              </a:rPr>
              <a:t>pregadores não estão interessados na </a:t>
            </a:r>
            <a:r>
              <a:rPr lang="pt-BR" dirty="0" smtClean="0">
                <a:solidFill>
                  <a:schemeClr val="bg1"/>
                </a:solidFill>
              </a:rPr>
              <a:t>salvação dos </a:t>
            </a:r>
            <a:r>
              <a:rPr lang="pt-BR" dirty="0" smtClean="0">
                <a:solidFill>
                  <a:schemeClr val="bg1"/>
                </a:solidFill>
              </a:rPr>
              <a:t>perdidos, mas apenas no lucro.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proclamação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restauração</a:t>
            </a:r>
            <a:r>
              <a:rPr lang="en-US" sz="4000" dirty="0" smtClean="0">
                <a:solidFill>
                  <a:schemeClr val="bg1"/>
                </a:solidFill>
              </a:rPr>
              <a:t> de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mesma forma que </a:t>
            </a:r>
            <a:r>
              <a:rPr lang="pt-BR" dirty="0" smtClean="0">
                <a:solidFill>
                  <a:schemeClr val="bg1"/>
                </a:solidFill>
              </a:rPr>
              <a:t>Oséias tirou a </a:t>
            </a:r>
            <a:r>
              <a:rPr lang="pt-BR" dirty="0" smtClean="0">
                <a:solidFill>
                  <a:schemeClr val="bg1"/>
                </a:solidFill>
              </a:rPr>
              <a:t>esposa da escravidão e a restabeleceu em sua casa </a:t>
            </a:r>
            <a:r>
              <a:rPr lang="pt-BR" dirty="0" smtClean="0">
                <a:solidFill>
                  <a:schemeClr val="bg1"/>
                </a:solidFill>
              </a:rPr>
              <a:t>e em </a:t>
            </a:r>
            <a:r>
              <a:rPr lang="pt-BR" dirty="0" smtClean="0">
                <a:solidFill>
                  <a:schemeClr val="bg1"/>
                </a:solidFill>
              </a:rPr>
              <a:t>seu </a:t>
            </a:r>
            <a:r>
              <a:rPr lang="pt-BR" dirty="0" smtClean="0">
                <a:solidFill>
                  <a:schemeClr val="bg1"/>
                </a:solidFill>
              </a:rPr>
              <a:t> coração</a:t>
            </a:r>
            <a:r>
              <a:rPr lang="pt-BR" dirty="0" smtClean="0">
                <a:solidFill>
                  <a:schemeClr val="bg1"/>
                </a:solidFill>
              </a:rPr>
              <a:t>, também a nação seria restaurada à </a:t>
            </a:r>
            <a:r>
              <a:rPr lang="pt-BR" dirty="0" smtClean="0">
                <a:solidFill>
                  <a:schemeClr val="bg1"/>
                </a:solidFill>
              </a:rPr>
              <a:t>sua terra </a:t>
            </a:r>
            <a:r>
              <a:rPr lang="pt-BR" dirty="0" smtClean="0">
                <a:solidFill>
                  <a:schemeClr val="bg1"/>
                </a:solidFill>
              </a:rPr>
              <a:t>e ao seu Senhor.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Esses </a:t>
            </a:r>
            <a:r>
              <a:rPr lang="pt-BR" dirty="0" smtClean="0">
                <a:solidFill>
                  <a:schemeClr val="bg1"/>
                </a:solidFill>
              </a:rPr>
              <a:t>capítulos finais exaltam </a:t>
            </a:r>
            <a:r>
              <a:rPr lang="pt-BR" dirty="0" smtClean="0">
                <a:solidFill>
                  <a:schemeClr val="bg1"/>
                </a:solidFill>
              </a:rPr>
              <a:t>o amor </a:t>
            </a:r>
            <a:r>
              <a:rPr lang="pt-BR" dirty="0" smtClean="0">
                <a:solidFill>
                  <a:schemeClr val="bg1"/>
                </a:solidFill>
              </a:rPr>
              <a:t>fiel de Deus em contraste com a infidelidade </a:t>
            </a:r>
            <a:r>
              <a:rPr lang="pt-BR" dirty="0" smtClean="0">
                <a:solidFill>
                  <a:schemeClr val="bg1"/>
                </a:solidFill>
              </a:rPr>
              <a:t>de seu </a:t>
            </a:r>
            <a:r>
              <a:rPr lang="pt-BR" dirty="0" smtClean="0">
                <a:solidFill>
                  <a:schemeClr val="bg1"/>
                </a:solidFill>
              </a:rPr>
              <a:t>povo.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Desde </a:t>
            </a:r>
            <a:r>
              <a:rPr lang="pt-BR" dirty="0" smtClean="0">
                <a:solidFill>
                  <a:schemeClr val="bg1"/>
                </a:solidFill>
              </a:rPr>
              <a:t>o início </a:t>
            </a:r>
            <a:r>
              <a:rPr lang="pt-BR" dirty="0" smtClean="0">
                <a:solidFill>
                  <a:schemeClr val="bg1"/>
                </a:solidFill>
              </a:rPr>
              <a:t>do relacionamento de </a:t>
            </a:r>
            <a:r>
              <a:rPr lang="pt-BR" dirty="0" smtClean="0">
                <a:solidFill>
                  <a:schemeClr val="bg1"/>
                </a:solidFill>
              </a:rPr>
              <a:t>Deus e Israel, o povo estava “</a:t>
            </a:r>
            <a:r>
              <a:rPr lang="pt-BR" dirty="0" smtClean="0">
                <a:solidFill>
                  <a:schemeClr val="bg1"/>
                </a:solidFill>
              </a:rPr>
              <a:t>inclinado a </a:t>
            </a:r>
            <a:r>
              <a:rPr lang="pt-BR" dirty="0" smtClean="0">
                <a:solidFill>
                  <a:schemeClr val="bg1"/>
                </a:solidFill>
              </a:rPr>
              <a:t>desviar-se” (11:7).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Deus </a:t>
            </a:r>
            <a:r>
              <a:rPr lang="pt-BR" dirty="0" smtClean="0">
                <a:solidFill>
                  <a:schemeClr val="bg1"/>
                </a:solidFill>
              </a:rPr>
              <a:t>atraiu-o com laços de </a:t>
            </a:r>
            <a:r>
              <a:rPr lang="pt-BR" dirty="0" smtClean="0">
                <a:solidFill>
                  <a:schemeClr val="bg1"/>
                </a:solidFill>
              </a:rPr>
              <a:t>amor (</a:t>
            </a:r>
            <a:r>
              <a:rPr lang="pt-BR" dirty="0" smtClean="0">
                <a:solidFill>
                  <a:schemeClr val="bg1"/>
                </a:solidFill>
              </a:rPr>
              <a:t>11:4); no entanto, o povo tentou quebra-los e seguir </a:t>
            </a:r>
            <a:r>
              <a:rPr lang="pt-BR" dirty="0" smtClean="0">
                <a:solidFill>
                  <a:schemeClr val="bg1"/>
                </a:solidFill>
              </a:rPr>
              <a:t>seu próprio </a:t>
            </a:r>
            <a:r>
              <a:rPr lang="pt-BR" dirty="0" smtClean="0">
                <a:solidFill>
                  <a:schemeClr val="bg1"/>
                </a:solidFill>
              </a:rPr>
              <a:t>caminho.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Pecado não é apenas quebrar a lei do Senhor; </a:t>
            </a:r>
            <a:r>
              <a:rPr lang="pt-BR" dirty="0" smtClean="0">
                <a:solidFill>
                  <a:schemeClr val="bg1"/>
                </a:solidFill>
              </a:rPr>
              <a:t>é partir </a:t>
            </a:r>
            <a:r>
              <a:rPr lang="pt-BR" dirty="0" smtClean="0">
                <a:solidFill>
                  <a:schemeClr val="bg1"/>
                </a:solidFill>
              </a:rPr>
              <a:t>o coração dele.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profeta fecha as cortinas do seu ministério </a:t>
            </a:r>
            <a:r>
              <a:rPr lang="pt-BR" dirty="0" smtClean="0">
                <a:solidFill>
                  <a:schemeClr val="bg1"/>
                </a:solidFill>
              </a:rPr>
              <a:t>com uma </a:t>
            </a:r>
            <a:r>
              <a:rPr lang="pt-BR" dirty="0" smtClean="0">
                <a:solidFill>
                  <a:schemeClr val="bg1"/>
                </a:solidFill>
              </a:rPr>
              <a:t>palavra de esperança e com uma promessa </a:t>
            </a:r>
            <a:r>
              <a:rPr lang="pt-BR" dirty="0" smtClean="0">
                <a:solidFill>
                  <a:schemeClr val="bg1"/>
                </a:solidFill>
              </a:rPr>
              <a:t>de restauração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cativeiro assírio não coloca um </a:t>
            </a:r>
            <a:r>
              <a:rPr lang="pt-BR" dirty="0" smtClean="0">
                <a:solidFill>
                  <a:schemeClr val="bg1"/>
                </a:solidFill>
              </a:rPr>
              <a:t>ponto final </a:t>
            </a:r>
            <a:r>
              <a:rPr lang="pt-BR" dirty="0" smtClean="0">
                <a:solidFill>
                  <a:schemeClr val="bg1"/>
                </a:solidFill>
              </a:rPr>
              <a:t>no plano soberano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tragédias </a:t>
            </a:r>
            <a:r>
              <a:rPr lang="pt-BR" dirty="0" smtClean="0">
                <a:solidFill>
                  <a:schemeClr val="bg1"/>
                </a:solidFill>
              </a:rPr>
              <a:t>humanas não </a:t>
            </a:r>
            <a:r>
              <a:rPr lang="pt-BR" dirty="0" smtClean="0">
                <a:solidFill>
                  <a:schemeClr val="bg1"/>
                </a:solidFill>
              </a:rPr>
              <a:t>frustram os planos daquele que governa a </a:t>
            </a:r>
            <a:r>
              <a:rPr lang="pt-BR" dirty="0" smtClean="0">
                <a:solidFill>
                  <a:schemeClr val="bg1"/>
                </a:solidFill>
              </a:rPr>
              <a:t>história e </a:t>
            </a:r>
            <a:r>
              <a:rPr lang="pt-BR" dirty="0" smtClean="0">
                <a:solidFill>
                  <a:schemeClr val="bg1"/>
                </a:solidFill>
              </a:rPr>
              <a:t>dirige o universo.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Aplicação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para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atualidade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se fala de fidelidade, está se </a:t>
            </a:r>
            <a:r>
              <a:rPr lang="pt-BR" dirty="0" smtClean="0">
                <a:solidFill>
                  <a:schemeClr val="bg1"/>
                </a:solidFill>
              </a:rPr>
              <a:t>falando de </a:t>
            </a:r>
            <a:r>
              <a:rPr lang="pt-BR" dirty="0" smtClean="0">
                <a:solidFill>
                  <a:schemeClr val="bg1"/>
                </a:solidFill>
              </a:rPr>
              <a:t>cumprir e honrar os compromissos assumidos </a:t>
            </a:r>
            <a:r>
              <a:rPr lang="pt-BR" dirty="0" smtClean="0">
                <a:solidFill>
                  <a:schemeClr val="bg1"/>
                </a:solidFill>
              </a:rPr>
              <a:t>na aliança</a:t>
            </a:r>
            <a:r>
              <a:rPr lang="pt-BR" dirty="0" smtClean="0">
                <a:solidFill>
                  <a:schemeClr val="bg1"/>
                </a:solidFill>
              </a:rPr>
              <a:t>, tendo como princípio a moral, a obrigação; já </a:t>
            </a:r>
            <a:r>
              <a:rPr lang="pt-BR" dirty="0" smtClean="0">
                <a:solidFill>
                  <a:schemeClr val="bg1"/>
                </a:solidFill>
              </a:rPr>
              <a:t>a lealdade </a:t>
            </a:r>
            <a:r>
              <a:rPr lang="pt-BR" dirty="0" smtClean="0">
                <a:solidFill>
                  <a:schemeClr val="bg1"/>
                </a:solidFill>
              </a:rPr>
              <a:t>inclui os valores baseados no vínculo afetivo, ou seja, quem é fiel não trai devido à moral; já o leal </a:t>
            </a:r>
            <a:r>
              <a:rPr lang="pt-BR" dirty="0" smtClean="0">
                <a:solidFill>
                  <a:schemeClr val="bg1"/>
                </a:solidFill>
              </a:rPr>
              <a:t>não trai </a:t>
            </a:r>
            <a:r>
              <a:rPr lang="pt-BR" dirty="0" smtClean="0">
                <a:solidFill>
                  <a:schemeClr val="bg1"/>
                </a:solidFill>
              </a:rPr>
              <a:t>devido o vínculo de amor e se revela num </a:t>
            </a:r>
            <a:r>
              <a:rPr lang="pt-BR" dirty="0" smtClean="0">
                <a:solidFill>
                  <a:schemeClr val="bg1"/>
                </a:solidFill>
              </a:rPr>
              <a:t>envolvimento bem </a:t>
            </a:r>
            <a:r>
              <a:rPr lang="pt-BR" dirty="0" smtClean="0">
                <a:solidFill>
                  <a:schemeClr val="bg1"/>
                </a:solidFill>
              </a:rPr>
              <a:t>maior do que o previamente estabelecido.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revela assim a sua grande lealdade e misericórdia</a:t>
            </a:r>
            <a:r>
              <a:rPr lang="pt-BR" dirty="0" smtClean="0">
                <a:solidFill>
                  <a:schemeClr val="bg1"/>
                </a:solidFill>
              </a:rPr>
              <a:t>, pois </a:t>
            </a:r>
            <a:r>
              <a:rPr lang="pt-BR" dirty="0" smtClean="0">
                <a:solidFill>
                  <a:schemeClr val="bg1"/>
                </a:solidFill>
              </a:rPr>
              <a:t>mesmo Israel sendo infiel, Deus, contudo, </a:t>
            </a:r>
            <a:r>
              <a:rPr lang="pt-BR" dirty="0" smtClean="0">
                <a:solidFill>
                  <a:schemeClr val="bg1"/>
                </a:solidFill>
              </a:rPr>
              <a:t>estendeu a </a:t>
            </a:r>
            <a:r>
              <a:rPr lang="pt-BR" dirty="0" smtClean="0">
                <a:solidFill>
                  <a:schemeClr val="bg1"/>
                </a:solidFill>
              </a:rPr>
              <a:t>sua lealdade providenciando o Cordeiro que tira </a:t>
            </a:r>
            <a:r>
              <a:rPr lang="pt-BR" dirty="0" smtClean="0">
                <a:solidFill>
                  <a:schemeClr val="bg1"/>
                </a:solidFill>
              </a:rPr>
              <a:t>o pecado </a:t>
            </a:r>
            <a:r>
              <a:rPr lang="pt-BR" dirty="0" smtClean="0">
                <a:solidFill>
                  <a:schemeClr val="bg1"/>
                </a:solidFill>
              </a:rPr>
              <a:t>do mundo.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presença do Senhor é real.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sempre </a:t>
            </a:r>
            <a:r>
              <a:rPr lang="pt-BR" dirty="0" smtClean="0">
                <a:solidFill>
                  <a:schemeClr val="bg1"/>
                </a:solidFill>
              </a:rPr>
              <a:t>esteve presente </a:t>
            </a:r>
            <a:r>
              <a:rPr lang="pt-BR" dirty="0" smtClean="0">
                <a:solidFill>
                  <a:schemeClr val="bg1"/>
                </a:solidFill>
              </a:rPr>
              <a:t>e desejou que os homens tivessem um </a:t>
            </a:r>
            <a:r>
              <a:rPr lang="pt-BR" dirty="0" smtClean="0">
                <a:solidFill>
                  <a:schemeClr val="bg1"/>
                </a:solidFill>
              </a:rPr>
              <a:t>relacionamento pessoal </a:t>
            </a:r>
            <a:r>
              <a:rPr lang="pt-BR" dirty="0" smtClean="0">
                <a:solidFill>
                  <a:schemeClr val="bg1"/>
                </a:solidFill>
              </a:rPr>
              <a:t>com ele, mas desde o princípio até </a:t>
            </a:r>
            <a:r>
              <a:rPr lang="pt-BR" dirty="0" smtClean="0">
                <a:solidFill>
                  <a:schemeClr val="bg1"/>
                </a:solidFill>
              </a:rPr>
              <a:t>os dias </a:t>
            </a:r>
            <a:r>
              <a:rPr lang="pt-BR" dirty="0" smtClean="0">
                <a:solidFill>
                  <a:schemeClr val="bg1"/>
                </a:solidFill>
              </a:rPr>
              <a:t>atuais, Deus tem sido esquecido por muitos e </a:t>
            </a:r>
            <a:r>
              <a:rPr lang="pt-BR" dirty="0" smtClean="0">
                <a:solidFill>
                  <a:schemeClr val="bg1"/>
                </a:solidFill>
              </a:rPr>
              <a:t>substituído por </a:t>
            </a:r>
            <a:r>
              <a:rPr lang="pt-BR" dirty="0" smtClean="0">
                <a:solidFill>
                  <a:schemeClr val="bg1"/>
                </a:solidFill>
              </a:rPr>
              <a:t>outros deuses, ou pior, Deus só é </a:t>
            </a:r>
            <a:r>
              <a:rPr lang="pt-BR" dirty="0" smtClean="0">
                <a:solidFill>
                  <a:schemeClr val="bg1"/>
                </a:solidFill>
              </a:rPr>
              <a:t>lembrado nos </a:t>
            </a:r>
            <a:r>
              <a:rPr lang="pt-BR" dirty="0" smtClean="0">
                <a:solidFill>
                  <a:schemeClr val="bg1"/>
                </a:solidFill>
              </a:rPr>
              <a:t>momentos difíceis da vida.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Esta </a:t>
            </a:r>
            <a:r>
              <a:rPr lang="pt-BR" dirty="0" smtClean="0">
                <a:solidFill>
                  <a:schemeClr val="bg1"/>
                </a:solidFill>
              </a:rPr>
              <a:t>atitude de </a:t>
            </a:r>
            <a:r>
              <a:rPr lang="pt-BR" dirty="0" smtClean="0">
                <a:solidFill>
                  <a:schemeClr val="bg1"/>
                </a:solidFill>
              </a:rPr>
              <a:t>infidelidade e </a:t>
            </a:r>
            <a:r>
              <a:rPr lang="pt-BR" dirty="0" smtClean="0">
                <a:solidFill>
                  <a:schemeClr val="bg1"/>
                </a:solidFill>
              </a:rPr>
              <a:t>idolatria (tudo o que ocupa o lugar de Deus</a:t>
            </a:r>
            <a:r>
              <a:rPr lang="pt-BR" dirty="0" smtClean="0">
                <a:solidFill>
                  <a:schemeClr val="bg1"/>
                </a:solidFill>
              </a:rPr>
              <a:t>) entristeceu </a:t>
            </a:r>
            <a:r>
              <a:rPr lang="pt-BR" dirty="0" smtClean="0">
                <a:solidFill>
                  <a:schemeClr val="bg1"/>
                </a:solidFill>
              </a:rPr>
              <a:t>e tem entristecido a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Mas </a:t>
            </a: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profeta Oséias </a:t>
            </a:r>
            <a:r>
              <a:rPr lang="pt-BR" dirty="0" smtClean="0">
                <a:solidFill>
                  <a:schemeClr val="bg1"/>
                </a:solidFill>
              </a:rPr>
              <a:t>trouxe a memória de quem é Deus e que a </a:t>
            </a:r>
            <a:r>
              <a:rPr lang="pt-BR" dirty="0" smtClean="0">
                <a:solidFill>
                  <a:schemeClr val="bg1"/>
                </a:solidFill>
              </a:rPr>
              <a:t>promessa de </a:t>
            </a:r>
            <a:r>
              <a:rPr lang="pt-BR" dirty="0" smtClean="0">
                <a:solidFill>
                  <a:schemeClr val="bg1"/>
                </a:solidFill>
              </a:rPr>
              <a:t>restauração do altar ao único Deus vivo </a:t>
            </a:r>
            <a:r>
              <a:rPr lang="pt-BR" dirty="0" smtClean="0">
                <a:solidFill>
                  <a:schemeClr val="bg1"/>
                </a:solidFill>
              </a:rPr>
              <a:t>seria novamente </a:t>
            </a:r>
            <a:r>
              <a:rPr lang="pt-BR" dirty="0" smtClean="0">
                <a:solidFill>
                  <a:schemeClr val="bg1"/>
                </a:solidFill>
              </a:rPr>
              <a:t>estabelecida entre as famílias da Terra.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Deus estabelece um relacionamento, </a:t>
            </a:r>
            <a:r>
              <a:rPr lang="pt-BR" dirty="0" smtClean="0">
                <a:solidFill>
                  <a:schemeClr val="bg1"/>
                </a:solidFill>
              </a:rPr>
              <a:t>ele exige </a:t>
            </a:r>
            <a:r>
              <a:rPr lang="pt-BR" dirty="0" smtClean="0">
                <a:solidFill>
                  <a:schemeClr val="bg1"/>
                </a:solidFill>
              </a:rPr>
              <a:t>absoluta lealdade.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julga Israel com secas, invasões e exílio.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Apesar do rigor desse ato ter dado </a:t>
            </a:r>
            <a:r>
              <a:rPr lang="pt-BR" dirty="0" smtClean="0">
                <a:solidFill>
                  <a:schemeClr val="bg1"/>
                </a:solidFill>
              </a:rPr>
              <a:t>a impressão </a:t>
            </a:r>
            <a:r>
              <a:rPr lang="pt-BR" dirty="0" smtClean="0">
                <a:solidFill>
                  <a:schemeClr val="bg1"/>
                </a:solidFill>
              </a:rPr>
              <a:t>de que Israel seria abandonado para sempre</a:t>
            </a:r>
            <a:r>
              <a:rPr lang="pt-BR" dirty="0" smtClean="0">
                <a:solidFill>
                  <a:schemeClr val="bg1"/>
                </a:solidFill>
              </a:rPr>
              <a:t>, o </a:t>
            </a:r>
            <a:r>
              <a:rPr lang="pt-BR" dirty="0" smtClean="0">
                <a:solidFill>
                  <a:schemeClr val="bg1"/>
                </a:solidFill>
              </a:rPr>
              <a:t>Senhor pretendia restaurar seu povo.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Quando </a:t>
            </a:r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smtClean="0">
                <a:solidFill>
                  <a:schemeClr val="bg1"/>
                </a:solidFill>
              </a:rPr>
              <a:t>israelitas se </a:t>
            </a:r>
            <a:r>
              <a:rPr lang="pt-BR" dirty="0" smtClean="0">
                <a:solidFill>
                  <a:schemeClr val="bg1"/>
                </a:solidFill>
              </a:rPr>
              <a:t>arrependessem de seus pecados, Deus os </a:t>
            </a:r>
            <a:r>
              <a:rPr lang="pt-BR" dirty="0" smtClean="0">
                <a:solidFill>
                  <a:schemeClr val="bg1"/>
                </a:solidFill>
              </a:rPr>
              <a:t>faria retomar </a:t>
            </a:r>
            <a:r>
              <a:rPr lang="pt-BR" dirty="0" smtClean="0">
                <a:solidFill>
                  <a:schemeClr val="bg1"/>
                </a:solidFill>
              </a:rPr>
              <a:t>à sua terra e restauraria suas ricas bênçãos.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livro de Oséias fornece uma clara e </a:t>
            </a:r>
            <a:r>
              <a:rPr lang="pt-BR" dirty="0" smtClean="0">
                <a:solidFill>
                  <a:schemeClr val="bg1"/>
                </a:solidFill>
              </a:rPr>
              <a:t>equilibrada ideia </a:t>
            </a:r>
            <a:r>
              <a:rPr lang="pt-BR" dirty="0" smtClean="0">
                <a:solidFill>
                  <a:schemeClr val="bg1"/>
                </a:solidFill>
              </a:rPr>
              <a:t>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Senhor ama seu povo e com ele </a:t>
            </a:r>
            <a:r>
              <a:rPr lang="pt-BR" dirty="0" smtClean="0">
                <a:solidFill>
                  <a:schemeClr val="bg1"/>
                </a:solidFill>
              </a:rPr>
              <a:t>deseja ter </a:t>
            </a:r>
            <a:r>
              <a:rPr lang="pt-BR" dirty="0" smtClean="0">
                <a:solidFill>
                  <a:schemeClr val="bg1"/>
                </a:solidFill>
              </a:rPr>
              <a:t>um relacionamento profundo e amoroso.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é </a:t>
            </a:r>
            <a:r>
              <a:rPr lang="pt-BR" dirty="0" smtClean="0">
                <a:solidFill>
                  <a:schemeClr val="bg1"/>
                </a:solidFill>
              </a:rPr>
              <a:t>ciumento de </a:t>
            </a:r>
            <a:r>
              <a:rPr lang="pt-BR" dirty="0" smtClean="0">
                <a:solidFill>
                  <a:schemeClr val="bg1"/>
                </a:solidFill>
              </a:rPr>
              <a:t>afeição e não tolera concorrentes.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Quando seu povo </a:t>
            </a:r>
            <a:r>
              <a:rPr lang="pt-BR" dirty="0" smtClean="0">
                <a:solidFill>
                  <a:schemeClr val="bg1"/>
                </a:solidFill>
              </a:rPr>
              <a:t>peca, ele o disciplina na medida certa.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disciplina do </a:t>
            </a:r>
            <a:r>
              <a:rPr lang="pt-BR" dirty="0" smtClean="0">
                <a:solidFill>
                  <a:schemeClr val="bg1"/>
                </a:solidFill>
              </a:rPr>
              <a:t>Senhor pode parecer dura, mas a resposta divina </a:t>
            </a:r>
            <a:r>
              <a:rPr lang="pt-BR" dirty="0" smtClean="0">
                <a:solidFill>
                  <a:schemeClr val="bg1"/>
                </a:solidFill>
              </a:rPr>
              <a:t>ao pecado </a:t>
            </a:r>
            <a:r>
              <a:rPr lang="pt-BR" dirty="0" smtClean="0">
                <a:solidFill>
                  <a:schemeClr val="bg1"/>
                </a:solidFill>
              </a:rPr>
              <a:t>de Israel é, na verdade, uma prova de seu </a:t>
            </a:r>
            <a:r>
              <a:rPr lang="pt-BR" dirty="0" smtClean="0">
                <a:solidFill>
                  <a:schemeClr val="bg1"/>
                </a:solidFill>
              </a:rPr>
              <a:t>amor e </a:t>
            </a:r>
            <a:r>
              <a:rPr lang="pt-BR" dirty="0" smtClean="0">
                <a:solidFill>
                  <a:schemeClr val="bg1"/>
                </a:solidFill>
              </a:rPr>
              <a:t>comprometimento.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Deus </a:t>
            </a:r>
            <a:r>
              <a:rPr lang="pt-BR" dirty="0" smtClean="0">
                <a:solidFill>
                  <a:schemeClr val="bg1"/>
                </a:solidFill>
              </a:rPr>
              <a:t>não admite que coisa </a:t>
            </a:r>
            <a:r>
              <a:rPr lang="pt-BR" dirty="0" smtClean="0">
                <a:solidFill>
                  <a:schemeClr val="bg1"/>
                </a:solidFill>
              </a:rPr>
              <a:t>alguma arruíne </a:t>
            </a:r>
            <a:r>
              <a:rPr lang="pt-BR" dirty="0" smtClean="0">
                <a:solidFill>
                  <a:schemeClr val="bg1"/>
                </a:solidFill>
              </a:rPr>
              <a:t>o relacionamento que ele estabeleceu conosco</a:t>
            </a:r>
            <a:r>
              <a:rPr lang="pt-BR" dirty="0" smtClean="0">
                <a:solidFill>
                  <a:schemeClr val="bg1"/>
                </a:solidFill>
              </a:rPr>
              <a:t>, e </a:t>
            </a:r>
            <a:r>
              <a:rPr lang="pt-BR" dirty="0" smtClean="0">
                <a:solidFill>
                  <a:schemeClr val="bg1"/>
                </a:solidFill>
              </a:rPr>
              <a:t>fará tudo para preservá-lo.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Conheçamos e prossigamos em conhecer </a:t>
            </a:r>
            <a:r>
              <a:rPr lang="pt-BR" dirty="0" smtClean="0">
                <a:solidFill>
                  <a:srgbClr val="92D050"/>
                </a:solidFill>
              </a:rPr>
              <a:t>ao Senhor; como </a:t>
            </a:r>
            <a:r>
              <a:rPr lang="pt-BR" dirty="0" smtClean="0">
                <a:solidFill>
                  <a:srgbClr val="92D050"/>
                </a:solidFill>
              </a:rPr>
              <a:t>a alva, a sua vinda é certa; e ele </a:t>
            </a:r>
            <a:r>
              <a:rPr lang="pt-BR" dirty="0" smtClean="0">
                <a:solidFill>
                  <a:srgbClr val="92D050"/>
                </a:solidFill>
              </a:rPr>
              <a:t>descerá sobre </a:t>
            </a:r>
            <a:r>
              <a:rPr lang="pt-BR" dirty="0" smtClean="0">
                <a:solidFill>
                  <a:srgbClr val="92D050"/>
                </a:solidFill>
              </a:rPr>
              <a:t>nós como a chuva, como chuva </a:t>
            </a:r>
            <a:r>
              <a:rPr lang="pt-BR" dirty="0" smtClean="0">
                <a:solidFill>
                  <a:srgbClr val="92D050"/>
                </a:solidFill>
              </a:rPr>
              <a:t>serôdia que </a:t>
            </a:r>
            <a:r>
              <a:rPr lang="pt-BR" dirty="0" smtClean="0">
                <a:solidFill>
                  <a:srgbClr val="92D050"/>
                </a:solidFill>
              </a:rPr>
              <a:t>rega a </a:t>
            </a:r>
            <a:r>
              <a:rPr lang="pt-BR" dirty="0" smtClean="0">
                <a:solidFill>
                  <a:srgbClr val="92D050"/>
                </a:solidFill>
              </a:rPr>
              <a:t>terra.</a:t>
            </a:r>
            <a:r>
              <a:rPr lang="pt-BR" dirty="0" smtClean="0">
                <a:solidFill>
                  <a:schemeClr val="bg1"/>
                </a:solidFill>
              </a:rPr>
              <a:t>" (Oséias 6:6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Oséias é </a:t>
            </a:r>
            <a:r>
              <a:rPr lang="pt-BR" sz="2800" dirty="0" smtClean="0">
                <a:solidFill>
                  <a:schemeClr val="bg1"/>
                </a:solidFill>
              </a:rPr>
              <a:t>o profeta da graça. 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É </a:t>
            </a:r>
            <a:r>
              <a:rPr lang="pt-BR" sz="2800" dirty="0" smtClean="0">
                <a:solidFill>
                  <a:schemeClr val="bg1"/>
                </a:solidFill>
              </a:rPr>
              <a:t>o </a:t>
            </a:r>
            <a:r>
              <a:rPr lang="pt-BR" sz="2800" dirty="0" smtClean="0">
                <a:solidFill>
                  <a:schemeClr val="bg1"/>
                </a:solidFill>
              </a:rPr>
              <a:t>homem de </a:t>
            </a:r>
            <a:r>
              <a:rPr lang="pt-BR" sz="2800" dirty="0" smtClean="0">
                <a:solidFill>
                  <a:schemeClr val="bg1"/>
                </a:solidFill>
              </a:rPr>
              <a:t>coração quebrantado. 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Ele </a:t>
            </a:r>
            <a:r>
              <a:rPr lang="pt-BR" sz="2800" dirty="0" smtClean="0">
                <a:solidFill>
                  <a:schemeClr val="bg1"/>
                </a:solidFill>
              </a:rPr>
              <a:t>não apenas falou do </a:t>
            </a:r>
            <a:r>
              <a:rPr lang="pt-BR" sz="2800" dirty="0" smtClean="0">
                <a:solidFill>
                  <a:schemeClr val="bg1"/>
                </a:solidFill>
              </a:rPr>
              <a:t>amor de </a:t>
            </a:r>
            <a:r>
              <a:rPr lang="pt-BR" sz="2800" dirty="0" smtClean="0">
                <a:solidFill>
                  <a:schemeClr val="bg1"/>
                </a:solidFill>
              </a:rPr>
              <a:t>Deus, mas o demonstrou de forma eloquente ao </a:t>
            </a:r>
            <a:r>
              <a:rPr lang="pt-BR" sz="2800" dirty="0" smtClean="0">
                <a:solidFill>
                  <a:schemeClr val="bg1"/>
                </a:solidFill>
              </a:rPr>
              <a:t>amar sua </a:t>
            </a:r>
            <a:r>
              <a:rPr lang="pt-BR" sz="2800" dirty="0" smtClean="0">
                <a:solidFill>
                  <a:schemeClr val="bg1"/>
                </a:solidFill>
              </a:rPr>
              <a:t>esposa infiel. 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Estudar </a:t>
            </a:r>
            <a:r>
              <a:rPr lang="pt-BR" sz="2800" dirty="0" smtClean="0">
                <a:solidFill>
                  <a:schemeClr val="bg1"/>
                </a:solidFill>
              </a:rPr>
              <a:t>esse livro é </a:t>
            </a:r>
            <a:r>
              <a:rPr lang="pt-BR" sz="2800" dirty="0" smtClean="0">
                <a:solidFill>
                  <a:schemeClr val="bg1"/>
                </a:solidFill>
              </a:rPr>
              <a:t>penetrar nas </a:t>
            </a:r>
            <a:r>
              <a:rPr lang="pt-BR" sz="2800" dirty="0" smtClean="0">
                <a:solidFill>
                  <a:schemeClr val="bg1"/>
                </a:solidFill>
              </a:rPr>
              <a:t>profundezas do coração de Deus e trazer à tona </a:t>
            </a:r>
            <a:r>
              <a:rPr lang="pt-BR" sz="2800" dirty="0" smtClean="0">
                <a:solidFill>
                  <a:schemeClr val="bg1"/>
                </a:solidFill>
              </a:rPr>
              <a:t>as verdades </a:t>
            </a:r>
            <a:r>
              <a:rPr lang="pt-BR" sz="2800" dirty="0" smtClean="0">
                <a:solidFill>
                  <a:schemeClr val="bg1"/>
                </a:solidFill>
              </a:rPr>
              <a:t>mais sublimes do amor incondicional de </a:t>
            </a:r>
            <a:r>
              <a:rPr lang="pt-BR" sz="2800" dirty="0" smtClean="0">
                <a:solidFill>
                  <a:schemeClr val="bg1"/>
                </a:solidFill>
              </a:rPr>
              <a:t>Deus pelo </a:t>
            </a:r>
            <a:r>
              <a:rPr lang="pt-BR" sz="2800" dirty="0" smtClean="0">
                <a:solidFill>
                  <a:schemeClr val="bg1"/>
                </a:solidFill>
              </a:rPr>
              <a:t>povo da aliança.</a:t>
            </a:r>
            <a:endParaRPr lang="pt-B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Autor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nome Oséias significa Deus salva, ou </a:t>
            </a:r>
            <a:r>
              <a:rPr lang="pt-BR" dirty="0" smtClean="0">
                <a:solidFill>
                  <a:schemeClr val="bg1"/>
                </a:solidFill>
              </a:rPr>
              <a:t>salvação, e </a:t>
            </a:r>
            <a:r>
              <a:rPr lang="pt-BR" dirty="0" smtClean="0">
                <a:solidFill>
                  <a:schemeClr val="bg1"/>
                </a:solidFill>
              </a:rPr>
              <a:t>é equivalente a Josué e Jesus.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nome do </a:t>
            </a:r>
            <a:r>
              <a:rPr lang="pt-BR" dirty="0" smtClean="0">
                <a:solidFill>
                  <a:schemeClr val="bg1"/>
                </a:solidFill>
              </a:rPr>
              <a:t>profeta já </a:t>
            </a:r>
            <a:r>
              <a:rPr lang="pt-BR" dirty="0" smtClean="0">
                <a:solidFill>
                  <a:schemeClr val="bg1"/>
                </a:solidFill>
              </a:rPr>
              <a:t>trazia em si um chamado ao arrependimento </a:t>
            </a:r>
            <a:r>
              <a:rPr lang="pt-BR" dirty="0" smtClean="0">
                <a:solidFill>
                  <a:schemeClr val="bg1"/>
                </a:solidFill>
              </a:rPr>
              <a:t>e uma </a:t>
            </a:r>
            <a:r>
              <a:rPr lang="pt-BR" dirty="0" smtClean="0">
                <a:solidFill>
                  <a:schemeClr val="bg1"/>
                </a:solidFill>
              </a:rPr>
              <a:t>semente de esperança.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Oséias </a:t>
            </a:r>
            <a:r>
              <a:rPr lang="pt-BR" dirty="0" smtClean="0">
                <a:solidFill>
                  <a:schemeClr val="bg1"/>
                </a:solidFill>
              </a:rPr>
              <a:t>já foi chamado </a:t>
            </a:r>
            <a:r>
              <a:rPr lang="pt-BR" dirty="0" smtClean="0">
                <a:solidFill>
                  <a:schemeClr val="bg1"/>
                </a:solidFill>
              </a:rPr>
              <a:t>de “</a:t>
            </a:r>
            <a:r>
              <a:rPr lang="pt-BR" dirty="0" smtClean="0">
                <a:solidFill>
                  <a:schemeClr val="bg1"/>
                </a:solidFill>
              </a:rPr>
              <a:t>o profeta do amor”, porque seu livro manifesta um </a:t>
            </a:r>
            <a:r>
              <a:rPr lang="pt-BR" dirty="0" smtClean="0">
                <a:solidFill>
                  <a:schemeClr val="bg1"/>
                </a:solidFill>
              </a:rPr>
              <a:t>profundo amor </a:t>
            </a:r>
            <a:r>
              <a:rPr lang="pt-BR" dirty="0" smtClean="0">
                <a:solidFill>
                  <a:schemeClr val="bg1"/>
                </a:solidFill>
              </a:rPr>
              <a:t>da parte de Deus por Israel, um amor não correspondido.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Deus </a:t>
            </a:r>
            <a:r>
              <a:rPr lang="pt-BR" dirty="0" smtClean="0">
                <a:solidFill>
                  <a:schemeClr val="bg1"/>
                </a:solidFill>
              </a:rPr>
              <a:t>é mostrado como um marido </a:t>
            </a:r>
            <a:r>
              <a:rPr lang="pt-BR" dirty="0" smtClean="0">
                <a:solidFill>
                  <a:schemeClr val="bg1"/>
                </a:solidFill>
              </a:rPr>
              <a:t>traído que </a:t>
            </a:r>
            <a:r>
              <a:rPr lang="pt-BR" dirty="0" smtClean="0">
                <a:solidFill>
                  <a:schemeClr val="bg1"/>
                </a:solidFill>
              </a:rPr>
              <a:t>procura reatar o casamento com a esposa, que </a:t>
            </a:r>
            <a:r>
              <a:rPr lang="pt-BR" dirty="0" smtClean="0">
                <a:solidFill>
                  <a:schemeClr val="bg1"/>
                </a:solidFill>
              </a:rPr>
              <a:t>se tornou </a:t>
            </a:r>
            <a:r>
              <a:rPr lang="pt-BR" dirty="0" smtClean="0">
                <a:solidFill>
                  <a:schemeClr val="bg1"/>
                </a:solidFill>
              </a:rPr>
              <a:t>prostituta.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ministério de </a:t>
            </a:r>
            <a:r>
              <a:rPr lang="pt-BR" dirty="0" smtClean="0">
                <a:solidFill>
                  <a:schemeClr val="bg1"/>
                </a:solidFill>
              </a:rPr>
              <a:t>Oséias estendeu-se </a:t>
            </a:r>
            <a:r>
              <a:rPr lang="pt-BR" dirty="0" smtClean="0">
                <a:solidFill>
                  <a:schemeClr val="bg1"/>
                </a:solidFill>
              </a:rPr>
              <a:t>aproximadamente de 725 a 700 A.C</a:t>
            </a:r>
            <a:r>
              <a:rPr lang="pt-BR" dirty="0" smtClean="0">
                <a:solidFill>
                  <a:schemeClr val="bg1"/>
                </a:solidFill>
              </a:rPr>
              <a:t>. começando no final do reinado de </a:t>
            </a:r>
            <a:r>
              <a:rPr lang="pt-BR" dirty="0" err="1" smtClean="0">
                <a:solidFill>
                  <a:schemeClr val="bg1"/>
                </a:solidFill>
              </a:rPr>
              <a:t>Jeroboão</a:t>
            </a:r>
            <a:r>
              <a:rPr lang="pt-BR" dirty="0" smtClean="0">
                <a:solidFill>
                  <a:schemeClr val="bg1"/>
                </a:solidFill>
              </a:rPr>
              <a:t> II.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ministério teve uma duração de 58 </a:t>
            </a:r>
            <a:r>
              <a:rPr lang="pt-BR" dirty="0" smtClean="0">
                <a:solidFill>
                  <a:schemeClr val="bg1"/>
                </a:solidFill>
              </a:rPr>
              <a:t>anos.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Autor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82527" y="1556792"/>
            <a:ext cx="8964488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 seus </a:t>
            </a:r>
            <a:r>
              <a:rPr lang="pt-BR" dirty="0" smtClean="0">
                <a:solidFill>
                  <a:schemeClr val="bg1"/>
                </a:solidFill>
              </a:rPr>
              <a:t>líderes permitiam </a:t>
            </a:r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o povo praticasse idolatria </a:t>
            </a:r>
            <a:r>
              <a:rPr lang="pt-BR" dirty="0" smtClean="0">
                <a:solidFill>
                  <a:schemeClr val="bg1"/>
                </a:solidFill>
              </a:rPr>
              <a:t>(2Cr 27:2; 2 </a:t>
            </a:r>
            <a:r>
              <a:rPr lang="pt-BR" dirty="0" err="1" smtClean="0">
                <a:solidFill>
                  <a:schemeClr val="bg1"/>
                </a:solidFill>
              </a:rPr>
              <a:t>Rs</a:t>
            </a:r>
            <a:r>
              <a:rPr lang="pt-BR" dirty="0" smtClean="0">
                <a:solidFill>
                  <a:schemeClr val="bg1"/>
                </a:solidFill>
              </a:rPr>
              <a:t> 15:35</a:t>
            </a:r>
            <a:r>
              <a:rPr lang="pt-BR" dirty="0" smtClean="0">
                <a:solidFill>
                  <a:schemeClr val="bg1"/>
                </a:solidFill>
              </a:rPr>
              <a:t>) e cometessem “prostituição” contra o Senhor (</a:t>
            </a:r>
            <a:r>
              <a:rPr lang="pt-BR" dirty="0" smtClean="0">
                <a:solidFill>
                  <a:schemeClr val="bg1"/>
                </a:solidFill>
              </a:rPr>
              <a:t>Os1:2</a:t>
            </a:r>
            <a:r>
              <a:rPr lang="pt-BR" dirty="0" smtClean="0">
                <a:solidFill>
                  <a:schemeClr val="bg1"/>
                </a:solidFill>
              </a:rPr>
              <a:t>; 2:8; 4:12-15).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Eles </a:t>
            </a:r>
            <a:r>
              <a:rPr lang="pt-BR" dirty="0" smtClean="0">
                <a:solidFill>
                  <a:schemeClr val="bg1"/>
                </a:solidFill>
              </a:rPr>
              <a:t>recusaram-se a reconhecer </a:t>
            </a:r>
            <a:r>
              <a:rPr lang="pt-BR" dirty="0" smtClean="0">
                <a:solidFill>
                  <a:schemeClr val="bg1"/>
                </a:solidFill>
              </a:rPr>
              <a:t>que Deus </a:t>
            </a:r>
            <a:r>
              <a:rPr lang="pt-BR" dirty="0" smtClean="0">
                <a:solidFill>
                  <a:schemeClr val="bg1"/>
                </a:solidFill>
              </a:rPr>
              <a:t>lhes tinha proporcionado a riqueza que </a:t>
            </a:r>
            <a:r>
              <a:rPr lang="pt-BR" dirty="0" smtClean="0">
                <a:solidFill>
                  <a:schemeClr val="bg1"/>
                </a:solidFill>
              </a:rPr>
              <a:t>possuíam (</a:t>
            </a:r>
            <a:r>
              <a:rPr lang="pt-BR" dirty="0" smtClean="0">
                <a:solidFill>
                  <a:schemeClr val="bg1"/>
                </a:solidFill>
              </a:rPr>
              <a:t>Os 2:8).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Na </a:t>
            </a:r>
            <a:r>
              <a:rPr lang="pt-BR" dirty="0" smtClean="0">
                <a:solidFill>
                  <a:schemeClr val="bg1"/>
                </a:solidFill>
              </a:rPr>
              <a:t>verdade, </a:t>
            </a:r>
            <a:r>
              <a:rPr lang="pt-BR" dirty="0" smtClean="0">
                <a:solidFill>
                  <a:schemeClr val="bg1"/>
                </a:solidFill>
              </a:rPr>
              <a:t>eles atribuíam </a:t>
            </a:r>
            <a:r>
              <a:rPr lang="pt-BR" dirty="0" smtClean="0">
                <a:solidFill>
                  <a:schemeClr val="bg1"/>
                </a:solidFill>
              </a:rPr>
              <a:t>aos ídolos a sua </a:t>
            </a:r>
            <a:r>
              <a:rPr lang="pt-BR" dirty="0" smtClean="0">
                <a:solidFill>
                  <a:schemeClr val="bg1"/>
                </a:solidFill>
              </a:rPr>
              <a:t>prosperidade (</a:t>
            </a:r>
            <a:r>
              <a:rPr lang="pt-BR" dirty="0" smtClean="0">
                <a:solidFill>
                  <a:schemeClr val="bg1"/>
                </a:solidFill>
              </a:rPr>
              <a:t>Os 2:5; 10:1).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povo havia se tornado </a:t>
            </a:r>
            <a:r>
              <a:rPr lang="pt-BR" dirty="0" smtClean="0">
                <a:solidFill>
                  <a:schemeClr val="bg1"/>
                </a:solidFill>
              </a:rPr>
              <a:t>cobiçoso e </a:t>
            </a:r>
            <a:r>
              <a:rPr lang="pt-BR" dirty="0" smtClean="0">
                <a:solidFill>
                  <a:schemeClr val="bg1"/>
                </a:solidFill>
              </a:rPr>
              <a:t>avarento, oprimindo os que eram menos capazes </a:t>
            </a:r>
            <a:r>
              <a:rPr lang="pt-BR" dirty="0" smtClean="0">
                <a:solidFill>
                  <a:schemeClr val="bg1"/>
                </a:solidFill>
              </a:rPr>
              <a:t>de se </a:t>
            </a:r>
            <a:r>
              <a:rPr lang="pt-BR" dirty="0" smtClean="0">
                <a:solidFill>
                  <a:schemeClr val="bg1"/>
                </a:solidFill>
              </a:rPr>
              <a:t>defender (Os 4:2; 10:13; 12:6-8).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vida pessoal e o ministério profético de </a:t>
            </a:r>
            <a:r>
              <a:rPr lang="pt-BR" dirty="0" smtClean="0">
                <a:solidFill>
                  <a:schemeClr val="bg1"/>
                </a:solidFill>
              </a:rPr>
              <a:t>Oséias estavam </a:t>
            </a:r>
            <a:r>
              <a:rPr lang="pt-BR" dirty="0" smtClean="0">
                <a:solidFill>
                  <a:schemeClr val="bg1"/>
                </a:solidFill>
              </a:rPr>
              <a:t>ligados intimamente com a sua missão.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Senhor </a:t>
            </a:r>
            <a:r>
              <a:rPr lang="pt-BR" dirty="0" smtClean="0">
                <a:solidFill>
                  <a:schemeClr val="bg1"/>
                </a:solidFill>
              </a:rPr>
              <a:t>usou a vida matrimonial de Oséias como </a:t>
            </a:r>
            <a:r>
              <a:rPr lang="pt-BR" dirty="0" smtClean="0">
                <a:solidFill>
                  <a:schemeClr val="bg1"/>
                </a:solidFill>
              </a:rPr>
              <a:t>exemplo para </a:t>
            </a:r>
            <a:r>
              <a:rPr lang="pt-BR" dirty="0" smtClean="0">
                <a:solidFill>
                  <a:schemeClr val="bg1"/>
                </a:solidFill>
              </a:rPr>
              <a:t>ensinar o Reino do </a:t>
            </a:r>
            <a:r>
              <a:rPr lang="pt-BR" dirty="0" smtClean="0">
                <a:solidFill>
                  <a:schemeClr val="bg1"/>
                </a:solidFill>
              </a:rPr>
              <a:t>Norte.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smtClean="0">
                <a:solidFill>
                  <a:schemeClr val="bg1"/>
                </a:solidFill>
              </a:rPr>
              <a:t>filhos, cujos nomes nos parecem muito estranhos</a:t>
            </a:r>
            <a:r>
              <a:rPr lang="pt-BR" dirty="0" smtClean="0">
                <a:solidFill>
                  <a:schemeClr val="bg1"/>
                </a:solidFill>
              </a:rPr>
              <a:t>, são </a:t>
            </a:r>
            <a:r>
              <a:rPr lang="pt-BR" dirty="0" smtClean="0">
                <a:solidFill>
                  <a:schemeClr val="bg1"/>
                </a:solidFill>
              </a:rPr>
              <a:t>mensagens do juízo de Deus à nação.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smtClean="0">
                <a:solidFill>
                  <a:schemeClr val="bg1"/>
                </a:solidFill>
              </a:rPr>
              <a:t>fato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tragédia doméstica de Oséias o preparou para </a:t>
            </a:r>
            <a:r>
              <a:rPr lang="pt-BR" dirty="0" smtClean="0">
                <a:solidFill>
                  <a:schemeClr val="bg1"/>
                </a:solidFill>
              </a:rPr>
              <a:t>entender e </a:t>
            </a:r>
            <a:r>
              <a:rPr lang="pt-BR" dirty="0" smtClean="0">
                <a:solidFill>
                  <a:schemeClr val="bg1"/>
                </a:solidFill>
              </a:rPr>
              <a:t>interpretar o amor imutável do </a:t>
            </a:r>
            <a:r>
              <a:rPr lang="pt-BR" dirty="0" smtClean="0">
                <a:solidFill>
                  <a:schemeClr val="bg1"/>
                </a:solidFill>
              </a:rPr>
              <a:t>Senhor.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Características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Estruturais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Podemos resumir a história de Israel, contida </a:t>
            </a:r>
            <a:r>
              <a:rPr lang="pt-BR" dirty="0" smtClean="0">
                <a:solidFill>
                  <a:schemeClr val="bg1"/>
                </a:solidFill>
              </a:rPr>
              <a:t>no livro </a:t>
            </a:r>
            <a:r>
              <a:rPr lang="pt-BR" dirty="0" smtClean="0">
                <a:solidFill>
                  <a:schemeClr val="bg1"/>
                </a:solidFill>
              </a:rPr>
              <a:t>de Oséias, por meio dos nomes dos três filhos </a:t>
            </a:r>
            <a:r>
              <a:rPr lang="pt-BR" dirty="0" smtClean="0">
                <a:solidFill>
                  <a:schemeClr val="bg1"/>
                </a:solidFill>
              </a:rPr>
              <a:t>do profeta: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3212976"/>
          <a:ext cx="8424936" cy="270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569741"/>
                <a:gridCol w="4982987"/>
              </a:tblGrid>
              <a:tr h="475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Nome</a:t>
                      </a:r>
                      <a:r>
                        <a:rPr lang="pt-BR" baseline="0" dirty="0" smtClean="0"/>
                        <a:t> dos Filhos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Significado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Referência</a:t>
                      </a:r>
                      <a:endParaRPr lang="pt-BR" dirty="0"/>
                    </a:p>
                  </a:txBody>
                  <a:tcPr/>
                </a:tc>
              </a:tr>
              <a:tr h="676367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Jezreel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Disperso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À época em que Deus espalha Israel entre as outras</a:t>
                      </a:r>
                    </a:p>
                    <a:p>
                      <a:r>
                        <a:rPr lang="pt-BR" dirty="0" smtClean="0"/>
                        <a:t>nações</a:t>
                      </a:r>
                      <a:endParaRPr lang="pt-BR" dirty="0"/>
                    </a:p>
                  </a:txBody>
                  <a:tcPr/>
                </a:tc>
              </a:tr>
              <a:tr h="47576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Lo-Ruama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Desfavorecida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Senhor tira sua misericórdia da nação e permite que ela sofra por seus pecados</a:t>
                      </a:r>
                      <a:endParaRPr lang="pt-BR" dirty="0"/>
                    </a:p>
                  </a:txBody>
                  <a:tcPr/>
                </a:tc>
              </a:tr>
              <a:tr h="47576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Lo-Ami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meu</a:t>
                      </a:r>
                      <a:r>
                        <a:rPr lang="pt-BR" baseline="0" dirty="0" smtClean="0"/>
                        <a:t> povo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Àquela época do programa do Senhor em que Israel não comunga com ele e não é o seu povo com antes o fora.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Características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Estruturais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Estrutura dos capítulos do livro: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2204864"/>
          <a:ext cx="72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Capítulos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imagem da infidelidade</a:t>
                      </a:r>
                      <a:r>
                        <a:rPr lang="pt-BR" baseline="0" dirty="0" smtClean="0"/>
                        <a:t> de Israel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 a</a:t>
                      </a:r>
                      <a:r>
                        <a:rPr lang="pt-BR" baseline="0" dirty="0" smtClean="0"/>
                        <a:t> 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proclamação</a:t>
                      </a:r>
                      <a:r>
                        <a:rPr lang="pt-BR" baseline="0" dirty="0" smtClean="0"/>
                        <a:t> dos pecados de Israel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 a 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proclamação</a:t>
                      </a:r>
                      <a:r>
                        <a:rPr lang="pt-BR" baseline="0" dirty="0" smtClean="0"/>
                        <a:t> do julgamento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r>
                        <a:rPr lang="pt-BR" baseline="0" dirty="0" smtClean="0"/>
                        <a:t> a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promessa</a:t>
                      </a:r>
                      <a:r>
                        <a:rPr lang="pt-BR" baseline="0" dirty="0" smtClean="0"/>
                        <a:t> de restauração de Israel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 a 14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Mensagem</a:t>
            </a:r>
            <a:r>
              <a:rPr lang="en-US" sz="4000" dirty="0" smtClean="0">
                <a:solidFill>
                  <a:schemeClr val="bg1"/>
                </a:solidFill>
              </a:rPr>
              <a:t> Principal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principal mensagem é o amor incondicional </a:t>
            </a:r>
            <a:r>
              <a:rPr lang="pt-BR" dirty="0" smtClean="0">
                <a:solidFill>
                  <a:schemeClr val="bg1"/>
                </a:solidFill>
              </a:rPr>
              <a:t>de Deus</a:t>
            </a:r>
            <a:r>
              <a:rPr lang="pt-BR" dirty="0" smtClean="0">
                <a:solidFill>
                  <a:schemeClr val="bg1"/>
                </a:solidFill>
              </a:rPr>
              <a:t>, sendo esta a mensagem que mais se aproxima </a:t>
            </a:r>
            <a:r>
              <a:rPr lang="pt-BR" dirty="0" smtClean="0">
                <a:solidFill>
                  <a:schemeClr val="bg1"/>
                </a:solidFill>
              </a:rPr>
              <a:t>à paixão </a:t>
            </a:r>
            <a:r>
              <a:rPr lang="pt-BR" dirty="0" smtClean="0">
                <a:solidFill>
                  <a:schemeClr val="bg1"/>
                </a:solidFill>
              </a:rPr>
              <a:t>de Cristo.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Oséias estava lembrando o povo de Israel </a:t>
            </a:r>
            <a:r>
              <a:rPr lang="pt-BR" dirty="0" smtClean="0">
                <a:solidFill>
                  <a:schemeClr val="bg1"/>
                </a:solidFill>
              </a:rPr>
              <a:t>que Deus </a:t>
            </a:r>
            <a:r>
              <a:rPr lang="pt-BR" dirty="0" smtClean="0">
                <a:solidFill>
                  <a:schemeClr val="bg1"/>
                </a:solidFill>
              </a:rPr>
              <a:t>os amava intensamente e que a fidelidade do </a:t>
            </a:r>
            <a:r>
              <a:rPr lang="pt-BR" dirty="0" smtClean="0">
                <a:solidFill>
                  <a:schemeClr val="bg1"/>
                </a:solidFill>
              </a:rPr>
              <a:t>seu amor </a:t>
            </a:r>
            <a:r>
              <a:rPr lang="pt-BR" dirty="0" smtClean="0">
                <a:solidFill>
                  <a:schemeClr val="bg1"/>
                </a:solidFill>
              </a:rPr>
              <a:t>é constante.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amor de Deus é retratado no </a:t>
            </a:r>
            <a:r>
              <a:rPr lang="pt-BR" dirty="0" smtClean="0">
                <a:solidFill>
                  <a:schemeClr val="bg1"/>
                </a:solidFill>
              </a:rPr>
              <a:t>papel do </a:t>
            </a:r>
            <a:r>
              <a:rPr lang="pt-BR" dirty="0" smtClean="0">
                <a:solidFill>
                  <a:schemeClr val="bg1"/>
                </a:solidFill>
              </a:rPr>
              <a:t>marido sofredor da esposa infiel. Israel foi </a:t>
            </a:r>
            <a:r>
              <a:rPr lang="pt-BR" dirty="0" smtClean="0">
                <a:solidFill>
                  <a:schemeClr val="bg1"/>
                </a:solidFill>
              </a:rPr>
              <a:t>avisado que </a:t>
            </a:r>
            <a:r>
              <a:rPr lang="pt-BR" dirty="0" smtClean="0">
                <a:solidFill>
                  <a:schemeClr val="bg1"/>
                </a:solidFill>
              </a:rPr>
              <a:t>deveria abandonar seus deuses, os ídolos.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mensagem foi </a:t>
            </a:r>
            <a:r>
              <a:rPr lang="pt-BR" dirty="0" smtClean="0">
                <a:solidFill>
                  <a:schemeClr val="bg1"/>
                </a:solidFill>
              </a:rPr>
              <a:t>direcionada principalmente para aqueles </a:t>
            </a:r>
            <a:r>
              <a:rPr lang="pt-BR" dirty="0" smtClean="0">
                <a:solidFill>
                  <a:schemeClr val="bg1"/>
                </a:solidFill>
              </a:rPr>
              <a:t>que ignoraram </a:t>
            </a:r>
            <a:r>
              <a:rPr lang="pt-BR" dirty="0" smtClean="0">
                <a:solidFill>
                  <a:schemeClr val="bg1"/>
                </a:solidFill>
              </a:rPr>
              <a:t>o amor verdadeiro, representado na </a:t>
            </a:r>
            <a:r>
              <a:rPr lang="pt-BR" dirty="0" smtClean="0">
                <a:solidFill>
                  <a:schemeClr val="bg1"/>
                </a:solidFill>
              </a:rPr>
              <a:t>atitude de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 para com Oséias.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propósito da </a:t>
            </a:r>
            <a:r>
              <a:rPr lang="pt-BR" dirty="0" smtClean="0">
                <a:solidFill>
                  <a:schemeClr val="bg1"/>
                </a:solidFill>
              </a:rPr>
              <a:t>mensagem era </a:t>
            </a:r>
            <a:r>
              <a:rPr lang="pt-BR" dirty="0" smtClean="0">
                <a:solidFill>
                  <a:schemeClr val="bg1"/>
                </a:solidFill>
              </a:rPr>
              <a:t>de conversão, mudança de atitude para com Deus.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imagem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infidelidade</a:t>
            </a:r>
            <a:r>
              <a:rPr lang="en-US" sz="4000" dirty="0" smtClean="0">
                <a:solidFill>
                  <a:schemeClr val="bg1"/>
                </a:solidFill>
              </a:rPr>
              <a:t> de Israel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Oséias recebe uma ordem difícil do Senhor: “Vá</a:t>
            </a:r>
            <a:r>
              <a:rPr lang="pt-BR" dirty="0" smtClean="0">
                <a:solidFill>
                  <a:schemeClr val="bg1"/>
                </a:solidFill>
              </a:rPr>
              <a:t>, tome </a:t>
            </a:r>
            <a:r>
              <a:rPr lang="pt-BR" dirty="0" smtClean="0">
                <a:solidFill>
                  <a:schemeClr val="bg1"/>
                </a:solidFill>
              </a:rPr>
              <a:t>uma mulher adúltera” (1:2, NVI).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Então </a:t>
            </a:r>
            <a:r>
              <a:rPr lang="pt-BR" dirty="0" smtClean="0">
                <a:solidFill>
                  <a:schemeClr val="bg1"/>
                </a:solidFill>
              </a:rPr>
              <a:t>ele vai </a:t>
            </a:r>
            <a:r>
              <a:rPr lang="pt-BR" dirty="0" smtClean="0">
                <a:solidFill>
                  <a:schemeClr val="bg1"/>
                </a:solidFill>
              </a:rPr>
              <a:t>e toma </a:t>
            </a:r>
            <a:r>
              <a:rPr lang="pt-BR" dirty="0" smtClean="0">
                <a:solidFill>
                  <a:schemeClr val="bg1"/>
                </a:solidFill>
              </a:rPr>
              <a:t>por esposa a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Esse casamento é certamente um símbolo do </a:t>
            </a:r>
            <a:r>
              <a:rPr lang="pt-BR" dirty="0" smtClean="0">
                <a:solidFill>
                  <a:schemeClr val="bg1"/>
                </a:solidFill>
              </a:rPr>
              <a:t>adultério espiritual </a:t>
            </a:r>
            <a:r>
              <a:rPr lang="pt-BR" dirty="0" smtClean="0">
                <a:solidFill>
                  <a:schemeClr val="bg1"/>
                </a:solidFill>
              </a:rPr>
              <a:t>de Israel.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Mediante </a:t>
            </a:r>
            <a:r>
              <a:rPr lang="pt-BR" dirty="0" smtClean="0">
                <a:solidFill>
                  <a:schemeClr val="bg1"/>
                </a:solidFill>
              </a:rPr>
              <a:t>o seu </a:t>
            </a:r>
            <a:r>
              <a:rPr lang="pt-BR" dirty="0" smtClean="0">
                <a:solidFill>
                  <a:schemeClr val="bg1"/>
                </a:solidFill>
              </a:rPr>
              <a:t>relacionamento cruelmente </a:t>
            </a:r>
            <a:r>
              <a:rPr lang="pt-BR" dirty="0" smtClean="0">
                <a:solidFill>
                  <a:schemeClr val="bg1"/>
                </a:solidFill>
              </a:rPr>
              <a:t>profanado com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, Oséias pôde </a:t>
            </a:r>
            <a:r>
              <a:rPr lang="pt-BR" dirty="0" smtClean="0">
                <a:solidFill>
                  <a:schemeClr val="bg1"/>
                </a:solidFill>
              </a:rPr>
              <a:t>compreender o </a:t>
            </a:r>
            <a:r>
              <a:rPr lang="pt-BR" dirty="0" smtClean="0">
                <a:solidFill>
                  <a:schemeClr val="bg1"/>
                </a:solidFill>
              </a:rPr>
              <a:t>verdadeiro significado do pecado de Israel</a:t>
            </a:r>
            <a:r>
              <a:rPr lang="pt-BR" dirty="0" smtClean="0">
                <a:solidFill>
                  <a:schemeClr val="bg1"/>
                </a:solidFill>
              </a:rPr>
              <a:t>: adultério </a:t>
            </a:r>
            <a:r>
              <a:rPr lang="pt-BR" dirty="0" smtClean="0">
                <a:solidFill>
                  <a:schemeClr val="bg1"/>
                </a:solidFill>
              </a:rPr>
              <a:t>espiritual e até prostituição.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Depois, o Senhor ordenou que o profeta </a:t>
            </a:r>
            <a:r>
              <a:rPr lang="pt-BR" dirty="0" smtClean="0">
                <a:solidFill>
                  <a:schemeClr val="bg1"/>
                </a:solidFill>
              </a:rPr>
              <a:t>procurasse a </a:t>
            </a:r>
            <a:r>
              <a:rPr lang="pt-BR" dirty="0" smtClean="0">
                <a:solidFill>
                  <a:schemeClr val="bg1"/>
                </a:solidFill>
              </a:rPr>
              <a:t>esposa desobediente, e ele a encontrou à venda </a:t>
            </a:r>
            <a:r>
              <a:rPr lang="pt-BR" dirty="0" smtClean="0">
                <a:solidFill>
                  <a:schemeClr val="bg1"/>
                </a:solidFill>
              </a:rPr>
              <a:t>em um </a:t>
            </a:r>
            <a:r>
              <a:rPr lang="pt-BR" dirty="0" smtClean="0">
                <a:solidFill>
                  <a:schemeClr val="bg1"/>
                </a:solidFill>
              </a:rPr>
              <a:t>mercado de escravos (3:1-2).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teve de comprar </a:t>
            </a:r>
            <a:r>
              <a:rPr lang="pt-BR" dirty="0" smtClean="0">
                <a:solidFill>
                  <a:schemeClr val="bg1"/>
                </a:solidFill>
              </a:rPr>
              <a:t>a própria </a:t>
            </a:r>
            <a:r>
              <a:rPr lang="pt-BR" dirty="0" smtClean="0">
                <a:solidFill>
                  <a:schemeClr val="bg1"/>
                </a:solidFill>
              </a:rPr>
              <a:t>esposa, trazê-la para casa e assegurar-lhe </a:t>
            </a:r>
            <a:r>
              <a:rPr lang="pt-BR" dirty="0" smtClean="0">
                <a:solidFill>
                  <a:schemeClr val="bg1"/>
                </a:solidFill>
              </a:rPr>
              <a:t>seu perdão </a:t>
            </a:r>
            <a:r>
              <a:rPr lang="pt-BR" dirty="0" smtClean="0">
                <a:solidFill>
                  <a:schemeClr val="bg1"/>
                </a:solidFill>
              </a:rPr>
              <a:t>e amor.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tem todos os motivos para </a:t>
            </a:r>
            <a:r>
              <a:rPr lang="pt-BR" dirty="0" smtClean="0">
                <a:solidFill>
                  <a:schemeClr val="bg1"/>
                </a:solidFill>
              </a:rPr>
              <a:t>acreditar que </a:t>
            </a:r>
            <a:r>
              <a:rPr lang="pt-BR" dirty="0" err="1" smtClean="0">
                <a:solidFill>
                  <a:schemeClr val="bg1"/>
                </a:solidFill>
              </a:rPr>
              <a:t>Gômer</a:t>
            </a:r>
            <a:r>
              <a:rPr lang="pt-BR" dirty="0" smtClean="0">
                <a:solidFill>
                  <a:schemeClr val="bg1"/>
                </a:solidFill>
              </a:rPr>
              <a:t> se arrependeu de seus pecados e </a:t>
            </a:r>
            <a:r>
              <a:rPr lang="pt-BR" dirty="0" smtClean="0">
                <a:solidFill>
                  <a:schemeClr val="bg1"/>
                </a:solidFill>
              </a:rPr>
              <a:t>tornar-se uma </a:t>
            </a:r>
            <a:r>
              <a:rPr lang="pt-BR" dirty="0" smtClean="0">
                <a:solidFill>
                  <a:schemeClr val="bg1"/>
                </a:solidFill>
              </a:rPr>
              <a:t>esposa fiel.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Tudo isso retrata a infidelidade de Israel com </a:t>
            </a:r>
            <a:r>
              <a:rPr lang="pt-BR" dirty="0" smtClean="0">
                <a:solidFill>
                  <a:schemeClr val="bg1"/>
                </a:solidFill>
              </a:rPr>
              <a:t>o Senhor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nação estava casada com o Senhor (</a:t>
            </a:r>
            <a:r>
              <a:rPr lang="pt-BR" dirty="0" err="1" smtClean="0">
                <a:solidFill>
                  <a:schemeClr val="bg1"/>
                </a:solidFill>
              </a:rPr>
              <a:t>Êx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34:14-16</a:t>
            </a:r>
            <a:r>
              <a:rPr lang="pt-BR" dirty="0" smtClean="0">
                <a:solidFill>
                  <a:schemeClr val="bg1"/>
                </a:solidFill>
              </a:rPr>
              <a:t>; </a:t>
            </a:r>
            <a:r>
              <a:rPr lang="pt-BR" dirty="0" err="1" smtClean="0">
                <a:solidFill>
                  <a:schemeClr val="bg1"/>
                </a:solidFill>
              </a:rPr>
              <a:t>Dt</a:t>
            </a:r>
            <a:r>
              <a:rPr lang="pt-BR" dirty="0" smtClean="0">
                <a:solidFill>
                  <a:schemeClr val="bg1"/>
                </a:solidFill>
              </a:rPr>
              <a:t> 32:16; Is 62:5; Jr 3:14) e deveria </a:t>
            </a:r>
            <a:r>
              <a:rPr lang="pt-BR" dirty="0" smtClean="0">
                <a:solidFill>
                  <a:schemeClr val="bg1"/>
                </a:solidFill>
              </a:rPr>
              <a:t>manter--</a:t>
            </a:r>
            <a:r>
              <a:rPr lang="pt-BR" dirty="0" smtClean="0">
                <a:solidFill>
                  <a:schemeClr val="bg1"/>
                </a:solidFill>
              </a:rPr>
              <a:t>se fiel a ele.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Todavia</a:t>
            </a:r>
            <a:r>
              <a:rPr lang="pt-BR" dirty="0" smtClean="0">
                <a:solidFill>
                  <a:schemeClr val="bg1"/>
                </a:solidFill>
              </a:rPr>
              <a:t>, Israel </a:t>
            </a:r>
            <a:r>
              <a:rPr lang="pt-BR" dirty="0" smtClean="0">
                <a:solidFill>
                  <a:schemeClr val="bg1"/>
                </a:solidFill>
              </a:rPr>
              <a:t>cometeu </a:t>
            </a:r>
            <a:r>
              <a:rPr lang="pt-BR" dirty="0" smtClean="0">
                <a:solidFill>
                  <a:schemeClr val="bg1"/>
                </a:solidFill>
              </a:rPr>
              <a:t>“adultério espiritual” ao abandonar </a:t>
            </a:r>
            <a:r>
              <a:rPr lang="pt-BR" dirty="0" smtClean="0">
                <a:solidFill>
                  <a:schemeClr val="bg1"/>
                </a:solidFill>
              </a:rPr>
              <a:t>o Deus </a:t>
            </a:r>
            <a:r>
              <a:rPr lang="pt-BR" dirty="0" smtClean="0">
                <a:solidFill>
                  <a:schemeClr val="bg1"/>
                </a:solidFill>
              </a:rPr>
              <a:t>verdadeiro e adorar os ídolos dos inimigos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4724</TotalTime>
  <Words>2136</Words>
  <Application>Microsoft Office PowerPoint</Application>
  <PresentationFormat>Apresentação na tela (4:3)</PresentationFormat>
  <Paragraphs>170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Mediano</vt:lpstr>
      <vt:lpstr>Oséias – Fidelidade no relacionamento com Deus</vt:lpstr>
      <vt:lpstr>Texto básico</vt:lpstr>
      <vt:lpstr>Introdução</vt:lpstr>
      <vt:lpstr>O Autor</vt:lpstr>
      <vt:lpstr>O Autor</vt:lpstr>
      <vt:lpstr>Características Estruturais</vt:lpstr>
      <vt:lpstr>Características Estruturais</vt:lpstr>
      <vt:lpstr>Mensagem Principal</vt:lpstr>
      <vt:lpstr>A imagem da infidelidade de Israel</vt:lpstr>
      <vt:lpstr>A imagem da infidelidade de Israel</vt:lpstr>
      <vt:lpstr>A proclamação dos pecados de Israel</vt:lpstr>
      <vt:lpstr>A proclamação dos pecados de Israel</vt:lpstr>
      <vt:lpstr>A proclamação do julgamento</vt:lpstr>
      <vt:lpstr>A proclamação do julgamento</vt:lpstr>
      <vt:lpstr>A proclamação da restauração de Israel</vt:lpstr>
      <vt:lpstr>Aplicação para atualidade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726</cp:revision>
  <dcterms:modified xsi:type="dcterms:W3CDTF">2014-07-12T02:09:08Z</dcterms:modified>
</cp:coreProperties>
</file>