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3" r:id="rId4"/>
    <p:sldId id="302" r:id="rId5"/>
    <p:sldId id="258" r:id="rId6"/>
    <p:sldId id="303" r:id="rId7"/>
    <p:sldId id="282" r:id="rId8"/>
    <p:sldId id="304" r:id="rId9"/>
    <p:sldId id="287" r:id="rId10"/>
    <p:sldId id="305" r:id="rId11"/>
    <p:sldId id="297" r:id="rId12"/>
    <p:sldId id="306" r:id="rId13"/>
    <p:sldId id="288" r:id="rId14"/>
    <p:sldId id="308" r:id="rId15"/>
    <p:sldId id="298" r:id="rId16"/>
    <p:sldId id="307" r:id="rId17"/>
    <p:sldId id="29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03.08.2014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Obadias – o princípio da retribuição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histórico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Ao longo do período de cerca de 20 anos (605-586 A.C.), os babilônios invadiram a terra de Israel e fizeram repetidos ataques à Jerusalém, a qual foi finalmente devastada em 586 A.C.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viram essas incursões como uma oportunidade para eliminar sua amarga sede contra Israel e se juntaram aos babilônios contra seus parentes e ajudaram a profanar a terra de Israel.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passaram a ser chamados de “</a:t>
            </a:r>
            <a:r>
              <a:rPr lang="pt-BR" dirty="0" err="1" smtClean="0">
                <a:solidFill>
                  <a:schemeClr val="bg1"/>
                </a:solidFill>
              </a:rPr>
              <a:t>idumeus</a:t>
            </a:r>
            <a:r>
              <a:rPr lang="pt-BR" dirty="0" smtClean="0">
                <a:solidFill>
                  <a:schemeClr val="bg1"/>
                </a:solidFill>
              </a:rPr>
              <a:t>” em 126 A.C. Herodes, o </a:t>
            </a:r>
            <a:r>
              <a:rPr lang="pt-BR" dirty="0" err="1" smtClean="0">
                <a:solidFill>
                  <a:schemeClr val="bg1"/>
                </a:solidFill>
              </a:rPr>
              <a:t>Idumeu</a:t>
            </a:r>
            <a:r>
              <a:rPr lang="pt-BR" dirty="0" smtClean="0">
                <a:solidFill>
                  <a:schemeClr val="bg1"/>
                </a:solidFill>
              </a:rPr>
              <a:t>, conquistou Jerusalém em 37 A.C., e se tornou rei da palestina.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Eles sempre mostraram seu desprezo pelos judeus quando os governaram, autorizados pelos romanos.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judeus foram dispersos e 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acabaram liquidados pelos romanos.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Desapareceram para sempre, cumprindo-se o que disse Obadias: “Ninguém mais restará da casa de Esaú” (v. 18).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nunca mais se reergueram desde então.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Mensagem</a:t>
            </a:r>
            <a:r>
              <a:rPr lang="en-US" sz="4000" dirty="0" smtClean="0">
                <a:solidFill>
                  <a:schemeClr val="bg1"/>
                </a:solidFill>
              </a:rPr>
              <a:t> principal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6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descendentes de Esaú (</a:t>
            </a:r>
            <a:r>
              <a:rPr lang="pt-BR" dirty="0" err="1" smtClean="0">
                <a:solidFill>
                  <a:schemeClr val="bg1"/>
                </a:solidFill>
              </a:rPr>
              <a:t>Gn</a:t>
            </a:r>
            <a:r>
              <a:rPr lang="pt-BR" dirty="0" smtClean="0">
                <a:solidFill>
                  <a:schemeClr val="bg1"/>
                </a:solidFill>
              </a:rPr>
              <a:t> 25:19-27:45), 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tinham um parentesco de sangue com Israel e eram guerreiros robustos, impetuosos e orgulhosos.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Pertenciam a uma nação que, por estar no alto da montanha, parecia ser invencível. De todos os povos, deveriam ser primeiros a se apressar para ajudar seus irmãos do Norte, Israel.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Entretanto, ao contrário, apreciavam com maligna satisfação os problemas de Israel, capturavam e devolviam os fugitivos ao inimigo e até saqueavam os seus campos.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Por causa de sua indiferença em relação a Deus, por terem-no desafiado, e também pelo orgulho, covardia e traição aos seus irmãos de Judá, 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foram condenados e destruídos.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Este é o princípio da retribuição.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mensagem de Obadias é um brado de Deus às nações, às instituições humanas, às igrejas, alertando a todos nós que Deus resiste ao soberbo, e o mal que praticamos contra os outros cairá sobre nossa própria cabeça.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Para uma melhor análise da profecia bíblica, o uso da expressão “dia do Senhor” precisa ser considerado.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Amós 5:18-20, a primeira passagem onde encontramos seu uso no sentido mais abrangente, demonstra que esta expressão já fora padronizada no vocabulário popular.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Mensagem</a:t>
            </a:r>
            <a:r>
              <a:rPr lang="en-US" sz="4000" dirty="0" smtClean="0">
                <a:solidFill>
                  <a:schemeClr val="bg1"/>
                </a:solidFill>
              </a:rPr>
              <a:t> principal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Para o povo hebreu, o “dia do Senhor” significava o dia quando </a:t>
            </a:r>
            <a:r>
              <a:rPr lang="pt-BR" dirty="0" err="1" smtClean="0">
                <a:solidFill>
                  <a:schemeClr val="bg1"/>
                </a:solidFill>
              </a:rPr>
              <a:t>Yahweh</a:t>
            </a:r>
            <a:r>
              <a:rPr lang="pt-BR" dirty="0" smtClean="0">
                <a:solidFill>
                  <a:schemeClr val="bg1"/>
                </a:solidFill>
              </a:rPr>
              <a:t> haveria de intervir, a fim de colocar Israel acima das demais nações, independente da </a:t>
            </a:r>
            <a:r>
              <a:rPr lang="pt-BR" dirty="0" smtClean="0">
                <a:solidFill>
                  <a:schemeClr val="bg1"/>
                </a:solidFill>
              </a:rPr>
              <a:t>fidelidade de </a:t>
            </a:r>
            <a:r>
              <a:rPr lang="pt-BR" dirty="0" smtClean="0">
                <a:solidFill>
                  <a:schemeClr val="bg1"/>
                </a:solidFill>
              </a:rPr>
              <a:t>Israel para com Ele.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Acreditavam que nesse dia, </a:t>
            </a:r>
            <a:r>
              <a:rPr lang="pt-BR" dirty="0" err="1" smtClean="0">
                <a:solidFill>
                  <a:schemeClr val="bg1"/>
                </a:solidFill>
              </a:rPr>
              <a:t>Yahweh</a:t>
            </a:r>
            <a:r>
              <a:rPr lang="pt-BR" dirty="0" smtClean="0">
                <a:solidFill>
                  <a:schemeClr val="bg1"/>
                </a:solidFill>
              </a:rPr>
              <a:t> se ergueria para desbaratar todos os seus inimigos e salvar Israel de um modo espetacular.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Entretanto, Amós declara que o dia do Senhor significa juízo também para Israel.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que Amós acrescentou ao termo não foi a ideia de um julgamento qualquer, mas sim a de um julgamento moral.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Outros profetas, conscientes dos pecados de outras nações, como também dos de Israel, declararam que o dia do Senhor virá contra nações específicas como castigo por terem subjugado o povo de Deus, podendo-se destacar a Babilônia (Is 13:6, 9), o Egito (Jr 46:10),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(Ob 15), e muitas nações (</a:t>
            </a:r>
            <a:r>
              <a:rPr lang="pt-BR" dirty="0" err="1" smtClean="0">
                <a:solidFill>
                  <a:schemeClr val="bg1"/>
                </a:solidFill>
              </a:rPr>
              <a:t>Jl</a:t>
            </a:r>
            <a:r>
              <a:rPr lang="pt-BR" dirty="0" smtClean="0">
                <a:solidFill>
                  <a:schemeClr val="bg1"/>
                </a:solidFill>
              </a:rPr>
              <a:t> 2:31; 3:14; Ob 15)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Edom, o </a:t>
            </a:r>
            <a:r>
              <a:rPr lang="en-US" sz="4000" dirty="0" err="1" smtClean="0">
                <a:solidFill>
                  <a:schemeClr val="bg1"/>
                </a:solidFill>
              </a:rPr>
              <a:t>profano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Ao trocar sua herança por um prato de lentilhas, Esaú demonstrou seu desprezo pelas coisas espirituais (</a:t>
            </a:r>
            <a:r>
              <a:rPr lang="pt-BR" dirty="0" err="1" smtClean="0">
                <a:solidFill>
                  <a:schemeClr val="bg1"/>
                </a:solidFill>
              </a:rPr>
              <a:t>Gn</a:t>
            </a:r>
            <a:r>
              <a:rPr lang="pt-BR" dirty="0" smtClean="0">
                <a:solidFill>
                  <a:schemeClr val="bg1"/>
                </a:solidFill>
              </a:rPr>
              <a:t> 25:30; </a:t>
            </a:r>
            <a:r>
              <a:rPr lang="pt-BR" dirty="0" err="1" smtClean="0">
                <a:solidFill>
                  <a:schemeClr val="bg1"/>
                </a:solidFill>
              </a:rPr>
              <a:t>Hb</a:t>
            </a:r>
            <a:r>
              <a:rPr lang="pt-BR" dirty="0" smtClean="0">
                <a:solidFill>
                  <a:schemeClr val="bg1"/>
                </a:solidFill>
              </a:rPr>
              <a:t> 12:16).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Alguém já disse que essa foi a refeição mais cara da história.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Por ser um homem profano, era materialista.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Essa mesma atitude é seguida por seus descendentes, que também se tornaram profanos e materialistas.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Embora tivessem divindades, foram essencialmente irreligiosos, vivendo para comer, saquear e vingar-se.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Obadias descreve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como um povo orgulhoso (v. 3), violento (v. 10), pronto para regozijar-se com a desventura de um irmão (v. 12), e matando traiçoeiramente fugitivos (v. 14). </a:t>
            </a:r>
          </a:p>
          <a:p>
            <a:pPr marL="514350" indent="-514350"/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fará uma colheita amarga de seus atos truculentos e será submetido a julgamento (vv. 2,3,7,8) e, apesar disso, será possuído e governado por </a:t>
            </a:r>
            <a:r>
              <a:rPr lang="pt-BR" dirty="0" err="1" smtClean="0">
                <a:solidFill>
                  <a:schemeClr val="bg1"/>
                </a:solidFill>
              </a:rPr>
              <a:t>Yahweh</a:t>
            </a:r>
            <a:r>
              <a:rPr lang="pt-BR" dirty="0" smtClean="0">
                <a:solidFill>
                  <a:schemeClr val="bg1"/>
                </a:solidFill>
              </a:rPr>
              <a:t> (vv. 19-21).</a:t>
            </a:r>
          </a:p>
          <a:p>
            <a:pPr marL="514350" indent="-514350"/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habitava no monte </a:t>
            </a:r>
            <a:r>
              <a:rPr lang="pt-BR" dirty="0" err="1" smtClean="0">
                <a:solidFill>
                  <a:schemeClr val="bg1"/>
                </a:solidFill>
              </a:rPr>
              <a:t>Seir</a:t>
            </a:r>
            <a:r>
              <a:rPr lang="pt-BR" dirty="0" smtClean="0">
                <a:solidFill>
                  <a:schemeClr val="bg1"/>
                </a:solidFill>
              </a:rPr>
              <a:t>, uma cordilheira de montanhas rochosas.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Edom, o </a:t>
            </a:r>
            <a:r>
              <a:rPr lang="en-US" sz="4000" dirty="0" err="1" smtClean="0">
                <a:solidFill>
                  <a:schemeClr val="bg1"/>
                </a:solidFill>
              </a:rPr>
              <a:t>profano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100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Ali </a:t>
            </a:r>
            <a:r>
              <a:rPr lang="pt-BR" dirty="0" smtClean="0">
                <a:solidFill>
                  <a:schemeClr val="bg1"/>
                </a:solidFill>
              </a:rPr>
              <a:t>estava a capital </a:t>
            </a:r>
            <a:r>
              <a:rPr lang="pt-BR" dirty="0" err="1" smtClean="0">
                <a:solidFill>
                  <a:schemeClr val="bg1"/>
                </a:solidFill>
              </a:rPr>
              <a:t>Petra</a:t>
            </a:r>
            <a:r>
              <a:rPr lang="pt-BR" dirty="0" smtClean="0">
                <a:solidFill>
                  <a:schemeClr val="bg1"/>
                </a:solidFill>
              </a:rPr>
              <a:t>, a inexpugnável cidade </a:t>
            </a:r>
            <a:r>
              <a:rPr lang="pt-BR" dirty="0" err="1" smtClean="0">
                <a:solidFill>
                  <a:schemeClr val="bg1"/>
                </a:solidFill>
              </a:rPr>
              <a:t>edomita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Do alto de suas rochas escarpadas, 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se vangloriavam de colocar o seu ninho entre as estrelas (v. 4).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Jamais aquela fortaleza havia sido saqueada.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Eles se sentiam seguros, blindados por uma fortaleza natural.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Mas Deus diz por meio do profeta Obadias que, ainda que eles colocassem o seu ninho entre as estrelas, de lá seriam derrubados.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soberba é a sala de espera do fracasso.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Assim como o povo de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foi destruído por causa de seu orgulho, todos os que desafiam a Deus também serão aniquilados.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retribuição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Divina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soberba econômica e política, associada a uma posição geográfica privilegiada fez dos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um povo altivo e soberbo.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Além da soberba,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entregou-se à crueldade, associando-se aos caldeus na matança do povo de Judá, seus parentes chegados.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Essa atitude abriu feridas no coração de seus irmãos e também atingiu o coração de Deus.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retribuição divina não se fez esperar.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 mal que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fez a Judá caiu sobre a sua própria cabeça.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vida é uma semeadura e, por isso, colhemos o que plantamos.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Aqueles que plantam o mal colhem o mal.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Aqueles que semeiam vento colhem tempestade.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Aqueles que semeiam na carne, da carne colhem corrupção.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Aquilo que fazemos aqui determinará nosso destino amanhã.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retribuição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Divina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 castigo de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foi profetizado por Obadias de forma segura: “... porque o Senhor o falou” (v. 18).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Essa expressão é como a assinatura do Eterno, que afirma a verdade da profecia.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Uma vez que </a:t>
            </a:r>
            <a:r>
              <a:rPr lang="pt-BR" dirty="0" err="1" smtClean="0">
                <a:solidFill>
                  <a:schemeClr val="bg1"/>
                </a:solidFill>
              </a:rPr>
              <a:t>Yahweh</a:t>
            </a:r>
            <a:r>
              <a:rPr lang="pt-BR" dirty="0" smtClean="0">
                <a:solidFill>
                  <a:schemeClr val="bg1"/>
                </a:solidFill>
              </a:rPr>
              <a:t> falou, essas declarações têm autoridade e são seguras.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Em 70 </a:t>
            </a:r>
            <a:r>
              <a:rPr lang="pt-BR" dirty="0" err="1" smtClean="0">
                <a:solidFill>
                  <a:schemeClr val="bg1"/>
                </a:solidFill>
              </a:rPr>
              <a:t>d.C</a:t>
            </a:r>
            <a:r>
              <a:rPr lang="pt-BR" dirty="0" smtClean="0">
                <a:solidFill>
                  <a:schemeClr val="bg1"/>
                </a:solidFill>
              </a:rPr>
              <a:t>, Tito destruiu tanto os </a:t>
            </a:r>
            <a:r>
              <a:rPr lang="pt-BR" dirty="0" err="1" smtClean="0">
                <a:solidFill>
                  <a:schemeClr val="bg1"/>
                </a:solidFill>
              </a:rPr>
              <a:t>idumeus</a:t>
            </a:r>
            <a:r>
              <a:rPr lang="pt-BR" dirty="0" smtClean="0">
                <a:solidFill>
                  <a:schemeClr val="bg1"/>
                </a:solidFill>
              </a:rPr>
              <a:t> (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) como os israelitas, fazendo os primeiros desaparecer definitivamente da história.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Quem está assentado na sala de comando do universo é o Deus Todo-poderoso.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É Deus quem conduz a história para o seu fim glorioso, quando seu povo será exaltado e glorificado.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Deus julgará e punirá com rigor a todos os que maltratarem seu povo. 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Podemos confiar em sua vitória final. 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Ele é nosso defensor e podemos ter a certeza de que fará com que a verdadeira justiça prevaleça. 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Todos os que são orgulhosos um dia ficarão perplexos ao descobrirem que ninguém está isento da justiça divina. 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Não podemos desafiar as leis naturais, muito menos ignorar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as espirituais, sem sairmos ilesos. </a:t>
            </a:r>
            <a:endParaRPr lang="pt-BR" sz="2600" smtClean="0">
              <a:solidFill>
                <a:schemeClr val="bg1"/>
              </a:solidFill>
            </a:endParaRPr>
          </a:p>
          <a:p>
            <a:r>
              <a:rPr lang="pt-BR" sz="2600" smtClean="0">
                <a:solidFill>
                  <a:schemeClr val="bg1"/>
                </a:solidFill>
              </a:rPr>
              <a:t>A </a:t>
            </a:r>
            <a:r>
              <a:rPr lang="pt-BR" sz="2600" dirty="0" smtClean="0">
                <a:solidFill>
                  <a:schemeClr val="bg1"/>
                </a:solidFill>
              </a:rPr>
              <a:t>retribuição é inevitável.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Porque o dia do Senhor está perto, sobre todas as nações; como tu fizeste, assim se fará contigo; a tua maldade cairá sobre a tua cabeça.</a:t>
            </a:r>
            <a:r>
              <a:rPr lang="pt-BR" dirty="0" smtClean="0">
                <a:solidFill>
                  <a:schemeClr val="bg1"/>
                </a:solidFill>
              </a:rPr>
              <a:t>” (Obadias 1:15)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O livro de Obadias revela uma mensagem curta e poderosa da parte de Deus a </a:t>
            </a:r>
            <a:r>
              <a:rPr lang="pt-BR" sz="2250" dirty="0" err="1" smtClean="0">
                <a:solidFill>
                  <a:schemeClr val="bg1"/>
                </a:solidFill>
              </a:rPr>
              <a:t>Edom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profeta mostra que os pecados que mais iraram a Deus foram as atitudes de egoísmo e orgulho de </a:t>
            </a:r>
            <a:r>
              <a:rPr lang="pt-BR" sz="2250" dirty="0" err="1" smtClean="0">
                <a:solidFill>
                  <a:schemeClr val="bg1"/>
                </a:solidFill>
              </a:rPr>
              <a:t>Edom</a:t>
            </a:r>
            <a:r>
              <a:rPr lang="pt-BR" sz="2250" dirty="0" smtClean="0">
                <a:solidFill>
                  <a:schemeClr val="bg1"/>
                </a:solidFill>
              </a:rPr>
              <a:t> contra Israel. 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Portanto, o livro representa um dramático exemplo da resposta de Deus a qualquer um que maltrate seus filhos e que ele retribui as ações arrogantes do homem no devido tempo.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Obadias é o menor livro do Antigo Testamento, com apenas 21 versículos.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Há lições grandiosas contidas neste livro e que precisam ser exploradas. 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Há alertas solenes que precisam ser ouvidos. Há juízos severos que precisam ser evitados.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O livro de Obadias tem uma mensagem urgente, oportuna e necessária para a família, para a igreja e para as nações.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Quando a Igreja sofre nas mãos de seus inimigos, ela precisa voltar-se para a profecia de Obadias e renovar a sua fé no Deus justo ali revelado. 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Ele se preocupa com o seu povo perseguido e, por trás das  circunstâncias presentes, sempre trabalha por 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Autoria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datação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Obadias significa “servo do Senhor” ou “adorador do Senhor”.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se tem muitas informação sobre Obadias.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Esse era um nome bastante comum no Antigo Testamento.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Há no mínimo três teorias para saber a data em que o livro e para qual reino foi escrito: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Segundo indícios internos do livro, sabe-se que ele estava na cidade de Jerusalém quando 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participaram do ataque contra a cidade e maltrataram os sobreviventes dessa investida invasora (vv. 10-14).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ideia tradicional é que essas colocações dizem respeito à invasão de Judá e à destruição de Jerusalém por Nabucodonosor, em 586 A.C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Outros estudiosos Acreditam na possibilidade de que esse evento narrado por Obadias possa ser colocado em uma data anterior.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Autoria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datação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Segundo eles, houve quatro invasões significativas de Jerusalém:</a:t>
            </a: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2852936"/>
          <a:ext cx="7488831" cy="232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83"/>
                <a:gridCol w="1791026"/>
                <a:gridCol w="1806668"/>
                <a:gridCol w="1184571"/>
                <a:gridCol w="1627583"/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Invasão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Nação</a:t>
                      </a:r>
                      <a:r>
                        <a:rPr lang="pt-BR" baseline="0" dirty="0" smtClean="0"/>
                        <a:t> Invasora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 da Invasão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Rei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Reino Invadido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Primeira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Edom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926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a.C.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Salomão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 da divisão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Segunda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Edom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848 – 841 </a:t>
                      </a:r>
                      <a:r>
                        <a:rPr lang="pt-BR" dirty="0" err="1" smtClean="0"/>
                        <a:t>a.C.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Jeorão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Sul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Terceira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Israel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790 </a:t>
                      </a:r>
                      <a:r>
                        <a:rPr lang="pt-BR" dirty="0" err="1" smtClean="0"/>
                        <a:t>a.C.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Amazias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Quarta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Babilônia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606 – 586 </a:t>
                      </a:r>
                      <a:r>
                        <a:rPr lang="pt-BR" dirty="0" err="1" smtClean="0"/>
                        <a:t>a.C.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Jeoaquim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Sul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3800" dirty="0" err="1" smtClean="0">
                <a:solidFill>
                  <a:schemeClr val="bg1"/>
                </a:solidFill>
              </a:rPr>
              <a:t>Carcterísticas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Estruturais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82527" y="1556792"/>
            <a:ext cx="8964488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livro pode ser dividido em duas partes: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Na primeira seção (vv. 2-15) Deus faz, por meio do profeta, o anúncio do juízo contra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, e exige deste uma prestação de contas por sua soberba originada de sua segurança geográfica, e por ter-se regozijado com a derrota de Judá.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Da sua posição de soberba e falsa segurança, Deus irá derribá-lo (vv. 2-4).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terra e o povo serão saqueados e espoliados (vv. 5-9). Por quê? Por causa da violência que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praticou contra seu irmão Jacó (v. 10), porque se regozijou com o sofrimento de Israel e juntou-se  com seus atacantes para roubar e violar Jerusalém no dia da sua calamidade (vv. 11-13) e porque impediram a fuga do povo de Judá e os entregou aos invasores (v. 14).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3800" dirty="0" err="1" smtClean="0">
                <a:solidFill>
                  <a:schemeClr val="bg1"/>
                </a:solidFill>
              </a:rPr>
              <a:t>Carcterísticas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Estruturais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82527" y="1556792"/>
            <a:ext cx="8964488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segunda seção (vv. 15-21) refere-se ao dia do Senhor, quando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 será destruído juntamente com todos os inimigos de Deus, ao passo que o povo escolhido (Sião e Israel), será salvo, e seu reino triunfará.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Apesar do julgamento pelo qual Israel passou, Obadias deixou claro que a nação se ergueria novamente, e que possuiria a terra dos filisteus e dos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, e que iria se alegrar com o reino do Senhor (vv. 19-21)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histórico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Jacó e Esaú, os dois filhos de </a:t>
            </a:r>
            <a:r>
              <a:rPr lang="pt-BR" dirty="0" err="1" smtClean="0">
                <a:solidFill>
                  <a:schemeClr val="bg1"/>
                </a:solidFill>
              </a:rPr>
              <a:t>Isaque</a:t>
            </a:r>
            <a:r>
              <a:rPr lang="pt-BR" dirty="0" smtClean="0">
                <a:solidFill>
                  <a:schemeClr val="bg1"/>
                </a:solidFill>
              </a:rPr>
              <a:t>, tiveram descendentes que, séculos mais tarde, formaram as nações de Judá e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As relações entre estas duas nações sempre foram marcadas de grande hostilidade.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inimizade começou quando os dois irmãos gêmeos Esaú e Jacó se dividiram em disputa (cf. </a:t>
            </a:r>
            <a:r>
              <a:rPr lang="pt-BR" dirty="0" err="1" smtClean="0">
                <a:solidFill>
                  <a:schemeClr val="bg1"/>
                </a:solidFill>
              </a:rPr>
              <a:t>Gn</a:t>
            </a:r>
            <a:r>
              <a:rPr lang="pt-BR" dirty="0" smtClean="0">
                <a:solidFill>
                  <a:schemeClr val="bg1"/>
                </a:solidFill>
              </a:rPr>
              <a:t> 27:32-33).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descendentes de Esaú se estabeleceram numa área chamada </a:t>
            </a:r>
            <a:r>
              <a:rPr lang="pt-BR" dirty="0" err="1" smtClean="0">
                <a:solidFill>
                  <a:schemeClr val="bg1"/>
                </a:solidFill>
              </a:rPr>
              <a:t>Edom</a:t>
            </a:r>
            <a:r>
              <a:rPr lang="pt-BR" dirty="0" smtClean="0">
                <a:solidFill>
                  <a:schemeClr val="bg1"/>
                </a:solidFill>
              </a:rPr>
              <a:t>, situada ao sul do mar Morto, enquanto os descendentes de Jacó destinaram-se à terra prometida, Canaã, e se tornaram o povo de Israel.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Assim é que Esaú é chamado de “o pai dos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” (</a:t>
            </a:r>
            <a:r>
              <a:rPr lang="pt-BR" dirty="0" err="1" smtClean="0">
                <a:solidFill>
                  <a:schemeClr val="bg1"/>
                </a:solidFill>
              </a:rPr>
              <a:t>Gn</a:t>
            </a:r>
            <a:r>
              <a:rPr lang="pt-BR" dirty="0" smtClean="0">
                <a:solidFill>
                  <a:schemeClr val="bg1"/>
                </a:solidFill>
              </a:rPr>
              <a:t> 36:9).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Com o passar dos anos, numerosos conflitos se desenvolveram entre os </a:t>
            </a:r>
            <a:r>
              <a:rPr lang="pt-BR" dirty="0" err="1" smtClean="0">
                <a:solidFill>
                  <a:schemeClr val="bg1"/>
                </a:solidFill>
              </a:rPr>
              <a:t>edomitas</a:t>
            </a:r>
            <a:r>
              <a:rPr lang="pt-BR" dirty="0" smtClean="0">
                <a:solidFill>
                  <a:schemeClr val="bg1"/>
                </a:solidFill>
              </a:rPr>
              <a:t> e os israelitas.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Essa amarga rivalidade forma o fundo histórico da profecia de Obadias.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5097</TotalTime>
  <Words>2014</Words>
  <Application>Microsoft Office PowerPoint</Application>
  <PresentationFormat>Apresentação na tela (4:3)</PresentationFormat>
  <Paragraphs>148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Mediano</vt:lpstr>
      <vt:lpstr>Obadias – o princípio da retribuição</vt:lpstr>
      <vt:lpstr>Texto básico</vt:lpstr>
      <vt:lpstr>Introdução</vt:lpstr>
      <vt:lpstr>Introdução</vt:lpstr>
      <vt:lpstr>Autoria e datação</vt:lpstr>
      <vt:lpstr>Autoria e datação</vt:lpstr>
      <vt:lpstr>Carcterísticas Estruturais</vt:lpstr>
      <vt:lpstr>Carcterísticas Estruturais</vt:lpstr>
      <vt:lpstr>Contexto histórico</vt:lpstr>
      <vt:lpstr>Contexto histórico</vt:lpstr>
      <vt:lpstr>Mensagem principal</vt:lpstr>
      <vt:lpstr>Mensagem principal</vt:lpstr>
      <vt:lpstr>Edom, o profano</vt:lpstr>
      <vt:lpstr>Edom, o profano</vt:lpstr>
      <vt:lpstr>A retribuição Divina</vt:lpstr>
      <vt:lpstr>A retribuição Divina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787</cp:revision>
  <dcterms:modified xsi:type="dcterms:W3CDTF">2014-08-04T01:39:24Z</dcterms:modified>
</cp:coreProperties>
</file>