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72" r:id="rId1"/>
  </p:sldMasterIdLst>
  <p:notesMasterIdLst>
    <p:notesMasterId r:id="rId14"/>
  </p:notesMasterIdLst>
  <p:sldIdLst>
    <p:sldId id="256" r:id="rId2"/>
    <p:sldId id="257" r:id="rId3"/>
    <p:sldId id="273" r:id="rId4"/>
    <p:sldId id="258" r:id="rId5"/>
    <p:sldId id="282" r:id="rId6"/>
    <p:sldId id="271" r:id="rId7"/>
    <p:sldId id="262" r:id="rId8"/>
    <p:sldId id="274" r:id="rId9"/>
    <p:sldId id="275" r:id="rId10"/>
    <p:sldId id="276" r:id="rId11"/>
    <p:sldId id="277" r:id="rId12"/>
    <p:sldId id="27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Estilo Claro 1 - Ênfas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Estilo com Tema 1 - Ênfas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38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759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196259-D431-4BF5-8102-46E208C3431B}" type="datetimeFigureOut">
              <a:rPr lang="ru-RU" smtClean="0"/>
              <a:pPr/>
              <a:t>07.03.2014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82CFFB-F513-4651-9D7D-439B96577122}" type="slidenum">
              <a:rPr lang="ru-RU" smtClean="0"/>
              <a:pPr/>
              <a:t>‹nº›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82CFFB-F513-4651-9D7D-439B96577122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9E434146-DFCC-4184-B3D2-6BC899A35A4E}" type="datetime1">
              <a:rPr lang="ru-RU" smtClean="0"/>
              <a:pPr/>
              <a:t>07.03.2014</a:t>
            </a:fld>
            <a:endParaRPr lang="ru-RU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D8021A0-9D5F-4A34-91EE-64829328AFD0}" type="slidenum">
              <a:rPr lang="ru-RU" smtClean="0"/>
              <a:pPr/>
              <a:t>‹nº›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38EFC-6DC9-4253-80F5-9CFCF1871BDE}" type="datetime1">
              <a:rPr lang="ru-RU" smtClean="0"/>
              <a:pPr/>
              <a:t>07.03.2014</a:t>
            </a:fld>
            <a:endParaRPr lang="ru-RU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021A0-9D5F-4A34-91EE-64829328AFD0}" type="slidenum">
              <a:rPr lang="ru-RU" smtClean="0"/>
              <a:pPr/>
              <a:t>‹nº›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C35EDE2-FC3D-4325-8E92-43D261924B5D}" type="datetime1">
              <a:rPr lang="ru-RU" smtClean="0"/>
              <a:pPr/>
              <a:t>07.03.2014</a:t>
            </a:fld>
            <a:endParaRPr lang="ru-RU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Retângulo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4D8021A0-9D5F-4A34-91EE-64829328AFD0}" type="slidenum">
              <a:rPr lang="ru-RU" smtClean="0"/>
              <a:pPr/>
              <a:t>‹nº›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A77CE-D657-4FFE-973F-70CB48565638}" type="datetime1">
              <a:rPr lang="ru-RU" smtClean="0"/>
              <a:pPr/>
              <a:t>07.03.2014</a:t>
            </a:fld>
            <a:endParaRPr lang="ru-RU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D8021A0-9D5F-4A34-91EE-64829328AFD0}" type="slidenum">
              <a:rPr lang="ru-RU" smtClean="0"/>
              <a:pPr/>
              <a:t>‹nº›</a:t>
            </a:fld>
            <a:endParaRPr lang="ru-RU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7" name="Retângulo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2FC9F-1A60-4437-B21B-072356D11D23}" type="datetime1">
              <a:rPr lang="ru-RU" smtClean="0"/>
              <a:pPr/>
              <a:t>07.03.2014</a:t>
            </a:fld>
            <a:endParaRPr lang="ru-RU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4D8021A0-9D5F-4A34-91EE-64829328AFD0}" type="slidenum">
              <a:rPr lang="ru-RU" smtClean="0"/>
              <a:pPr/>
              <a:t>‹nº›</a:t>
            </a:fld>
            <a:endParaRPr lang="ru-RU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C14503C-6E43-4D0A-B665-2F7991BAA1A5}" type="datetime1">
              <a:rPr lang="ru-RU" smtClean="0"/>
              <a:pPr/>
              <a:t>07.03.2014</a:t>
            </a:fld>
            <a:endParaRPr lang="ru-RU"/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D8021A0-9D5F-4A34-91EE-64829328AFD0}" type="slidenum">
              <a:rPr lang="ru-RU" smtClean="0"/>
              <a:pPr/>
              <a:t>‹nº›</a:t>
            </a:fld>
            <a:endParaRPr lang="ru-RU"/>
          </a:p>
        </p:txBody>
      </p:sp>
      <p:sp>
        <p:nvSpPr>
          <p:cNvPr id="12" name="Espaço Reservado para Rodapé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9F75C64-633F-4F7A-A0B5-854B189D7AC5}" type="datetime1">
              <a:rPr lang="ru-RU" smtClean="0"/>
              <a:pPr/>
              <a:t>07.03.2014</a:t>
            </a:fld>
            <a:endParaRPr lang="ru-RU"/>
          </a:p>
        </p:txBody>
      </p:sp>
      <p:sp>
        <p:nvSpPr>
          <p:cNvPr id="12" name="Espaço Reservado para Número de Slide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D8021A0-9D5F-4A34-91EE-64829328AFD0}" type="slidenum">
              <a:rPr lang="ru-RU" smtClean="0"/>
              <a:pPr/>
              <a:t>‹nº›</a:t>
            </a:fld>
            <a:endParaRPr lang="ru-RU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Espaço Reservado para Texto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5" name="Espaço Reservado para Texto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F2B56-2EEB-4AED-A967-59097688711C}" type="datetime1">
              <a:rPr lang="ru-RU" smtClean="0"/>
              <a:pPr/>
              <a:t>07.03.2014</a:t>
            </a:fld>
            <a:endParaRPr lang="ru-RU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D8021A0-9D5F-4A34-91EE-64829328AFD0}" type="slidenum">
              <a:rPr lang="ru-RU" smtClean="0"/>
              <a:pPr/>
              <a:t>‹nº›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23794-971F-4A65-88E4-C0F13DE3E840}" type="datetime1">
              <a:rPr lang="ru-RU" smtClean="0"/>
              <a:pPr/>
              <a:t>07.03.2014</a:t>
            </a:fld>
            <a:endParaRPr lang="ru-RU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D8021A0-9D5F-4A34-91EE-64829328AFD0}" type="slidenum">
              <a:rPr lang="ru-RU" smtClean="0"/>
              <a:pPr/>
              <a:t>‹nº›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07CEC-9319-4B14-A7FA-2240043573EA}" type="datetime1">
              <a:rPr lang="ru-RU" smtClean="0"/>
              <a:pPr/>
              <a:t>07.03.2014</a:t>
            </a:fld>
            <a:endParaRPr lang="ru-RU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D8021A0-9D5F-4A34-91EE-64829328AFD0}" type="slidenum">
              <a:rPr lang="ru-RU" smtClean="0"/>
              <a:pPr/>
              <a:t>‹nº›</a:t>
            </a:fld>
            <a:endParaRPr lang="ru-RU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8" name="Retângulo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1" name="Retângulo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EDE66FD5-F4CB-49F4-8E13-9A83ACF38A81}" type="datetime1">
              <a:rPr lang="ru-RU" smtClean="0"/>
              <a:pPr/>
              <a:t>07.03.2014</a:t>
            </a:fld>
            <a:endParaRPr lang="ru-RU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4D8021A0-9D5F-4A34-91EE-64829328AFD0}" type="slidenum">
              <a:rPr lang="ru-RU" smtClean="0"/>
              <a:pPr/>
              <a:t>‹nº›</a:t>
            </a:fld>
            <a:endParaRPr lang="ru-RU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BA21A03-5CD2-4A78-8FDA-36A515D44366}" type="datetime1">
              <a:rPr lang="ru-RU" smtClean="0"/>
              <a:pPr/>
              <a:t>07.03.2014</a:t>
            </a:fld>
            <a:endParaRPr lang="ru-RU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Retângulo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D8021A0-9D5F-4A34-91EE-64829328AFD0}" type="slidenum">
              <a:rPr lang="ru-RU" smtClean="0"/>
              <a:pPr/>
              <a:t>‹nº›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O trono de Deus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Apocalipse 4:1-11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500034" y="228600"/>
            <a:ext cx="8266014" cy="990600"/>
          </a:xfrm>
        </p:spPr>
        <p:txBody>
          <a:bodyPr>
            <a:normAutofit/>
          </a:bodyPr>
          <a:lstStyle/>
          <a:p>
            <a:r>
              <a:rPr lang="pt-BR" sz="3800" dirty="0" smtClean="0">
                <a:solidFill>
                  <a:schemeClr val="bg1"/>
                </a:solidFill>
              </a:rPr>
              <a:t>Os quatro seres viventes</a:t>
            </a:r>
            <a:endParaRPr lang="pt-BR" sz="3800" dirty="0">
              <a:solidFill>
                <a:schemeClr val="bg1"/>
              </a:solidFill>
            </a:endParaRPr>
          </a:p>
        </p:txBody>
      </p:sp>
      <p:sp>
        <p:nvSpPr>
          <p:cNvPr id="3" name="Shape 2"/>
          <p:cNvSpPr>
            <a:spLocks noGrp="1"/>
          </p:cNvSpPr>
          <p:nvPr>
            <p:ph sz="quarter" idx="1"/>
          </p:nvPr>
        </p:nvSpPr>
        <p:spPr>
          <a:xfrm>
            <a:off x="214282" y="1600200"/>
            <a:ext cx="8715436" cy="5043510"/>
          </a:xfrm>
        </p:spPr>
        <p:txBody>
          <a:bodyPr>
            <a:noAutofit/>
          </a:bodyPr>
          <a:lstStyle/>
          <a:p>
            <a:pPr marL="514350" indent="-514350"/>
            <a:r>
              <a:rPr lang="pt-BR" sz="2700" dirty="0" smtClean="0">
                <a:solidFill>
                  <a:schemeClr val="bg1"/>
                </a:solidFill>
              </a:rPr>
              <a:t>Ao comparar o cântico dos quatro seres </a:t>
            </a:r>
            <a:r>
              <a:rPr lang="pt-BR" sz="2700" dirty="0" smtClean="0">
                <a:solidFill>
                  <a:schemeClr val="bg1"/>
                </a:solidFill>
              </a:rPr>
              <a:t>viventes e </a:t>
            </a:r>
            <a:r>
              <a:rPr lang="pt-BR" sz="2700" dirty="0" smtClean="0">
                <a:solidFill>
                  <a:schemeClr val="bg1"/>
                </a:solidFill>
              </a:rPr>
              <a:t>dos vinte e quatro anciãos (4:11), observam-se </a:t>
            </a:r>
            <a:r>
              <a:rPr lang="pt-BR" sz="2700" dirty="0" smtClean="0">
                <a:solidFill>
                  <a:schemeClr val="bg1"/>
                </a:solidFill>
              </a:rPr>
              <a:t>diferenças relevantes</a:t>
            </a:r>
            <a:r>
              <a:rPr lang="pt-BR" sz="2700" dirty="0" smtClean="0">
                <a:solidFill>
                  <a:schemeClr val="bg1"/>
                </a:solidFill>
              </a:rPr>
              <a:t>. </a:t>
            </a:r>
            <a:endParaRPr lang="pt-BR" sz="2700" dirty="0" smtClean="0">
              <a:solidFill>
                <a:schemeClr val="bg1"/>
              </a:solidFill>
            </a:endParaRPr>
          </a:p>
          <a:p>
            <a:pPr marL="514350" indent="-514350"/>
            <a:r>
              <a:rPr lang="pt-BR" sz="2700" dirty="0" smtClean="0">
                <a:solidFill>
                  <a:schemeClr val="bg1"/>
                </a:solidFill>
              </a:rPr>
              <a:t>Os </a:t>
            </a:r>
            <a:r>
              <a:rPr lang="pt-BR" sz="2700" dirty="0" smtClean="0">
                <a:solidFill>
                  <a:schemeClr val="bg1"/>
                </a:solidFill>
              </a:rPr>
              <a:t>quatro seres viventes </a:t>
            </a:r>
            <a:r>
              <a:rPr lang="pt-BR" sz="2700" dirty="0" smtClean="0">
                <a:solidFill>
                  <a:schemeClr val="bg1"/>
                </a:solidFill>
              </a:rPr>
              <a:t>glorificam a </a:t>
            </a:r>
            <a:r>
              <a:rPr lang="pt-BR" sz="2700" dirty="0" smtClean="0">
                <a:solidFill>
                  <a:schemeClr val="bg1"/>
                </a:solidFill>
              </a:rPr>
              <a:t>santidade de Deus, o seu poder, enquanto os </a:t>
            </a:r>
            <a:r>
              <a:rPr lang="pt-BR" sz="2700" dirty="0" smtClean="0">
                <a:solidFill>
                  <a:schemeClr val="bg1"/>
                </a:solidFill>
              </a:rPr>
              <a:t>anciãos glorificam </a:t>
            </a:r>
            <a:r>
              <a:rPr lang="pt-BR" sz="2700" dirty="0" smtClean="0">
                <a:solidFill>
                  <a:schemeClr val="bg1"/>
                </a:solidFill>
              </a:rPr>
              <a:t>a Deus por sua obra da criação. </a:t>
            </a:r>
            <a:endParaRPr lang="pt-BR" sz="2700" dirty="0" smtClean="0">
              <a:solidFill>
                <a:schemeClr val="bg1"/>
              </a:solidFill>
            </a:endParaRPr>
          </a:p>
          <a:p>
            <a:pPr marL="514350" indent="-514350"/>
            <a:r>
              <a:rPr lang="pt-BR" sz="2700" dirty="0" smtClean="0">
                <a:solidFill>
                  <a:schemeClr val="bg1"/>
                </a:solidFill>
              </a:rPr>
              <a:t>Deus </a:t>
            </a:r>
            <a:r>
              <a:rPr lang="pt-BR" sz="2700" dirty="0" smtClean="0">
                <a:solidFill>
                  <a:schemeClr val="bg1"/>
                </a:solidFill>
              </a:rPr>
              <a:t>é </a:t>
            </a:r>
            <a:r>
              <a:rPr lang="pt-BR" sz="2700" dirty="0" smtClean="0">
                <a:solidFill>
                  <a:schemeClr val="bg1"/>
                </a:solidFill>
              </a:rPr>
              <a:t>celebrado como </a:t>
            </a:r>
            <a:r>
              <a:rPr lang="pt-BR" sz="2700" dirty="0" smtClean="0">
                <a:solidFill>
                  <a:schemeClr val="bg1"/>
                </a:solidFill>
              </a:rPr>
              <a:t>criador e como rei do universo. </a:t>
            </a:r>
            <a:endParaRPr lang="pt-BR" sz="2700" dirty="0" smtClean="0">
              <a:solidFill>
                <a:schemeClr val="bg1"/>
              </a:solidFill>
            </a:endParaRPr>
          </a:p>
          <a:p>
            <a:pPr marL="514350" indent="-514350"/>
            <a:r>
              <a:rPr lang="pt-BR" sz="2700" dirty="0" smtClean="0">
                <a:solidFill>
                  <a:schemeClr val="bg1"/>
                </a:solidFill>
              </a:rPr>
              <a:t>A última seção do versículo 11 nos leva a </a:t>
            </a:r>
            <a:r>
              <a:rPr lang="pt-BR" sz="2700" dirty="0" smtClean="0">
                <a:solidFill>
                  <a:schemeClr val="bg1"/>
                </a:solidFill>
              </a:rPr>
              <a:t>interpretar que </a:t>
            </a:r>
            <a:r>
              <a:rPr lang="pt-BR" sz="2700" dirty="0" smtClean="0">
                <a:solidFill>
                  <a:schemeClr val="bg1"/>
                </a:solidFill>
              </a:rPr>
              <a:t>a vontade de Deus é a causa da criação, </a:t>
            </a:r>
            <a:r>
              <a:rPr lang="pt-BR" sz="2700" dirty="0" smtClean="0">
                <a:solidFill>
                  <a:schemeClr val="bg1"/>
                </a:solidFill>
              </a:rPr>
              <a:t>e o </a:t>
            </a:r>
            <a:r>
              <a:rPr lang="pt-BR" sz="2700" dirty="0" smtClean="0">
                <a:solidFill>
                  <a:schemeClr val="bg1"/>
                </a:solidFill>
              </a:rPr>
              <a:t>Senhor Jesus é o agente dessa criação. </a:t>
            </a:r>
            <a:endParaRPr lang="pt-BR" sz="2700" dirty="0" smtClean="0">
              <a:solidFill>
                <a:schemeClr val="bg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8021A0-9D5F-4A34-91EE-64829328AFD0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500034" y="228600"/>
            <a:ext cx="8266014" cy="990600"/>
          </a:xfrm>
        </p:spPr>
        <p:txBody>
          <a:bodyPr>
            <a:normAutofit/>
          </a:bodyPr>
          <a:lstStyle/>
          <a:p>
            <a:r>
              <a:rPr lang="pt-BR" sz="3800" dirty="0" smtClean="0">
                <a:solidFill>
                  <a:schemeClr val="bg1"/>
                </a:solidFill>
              </a:rPr>
              <a:t>Os quatro seres viventes</a:t>
            </a:r>
            <a:endParaRPr lang="pt-BR" sz="3800" dirty="0">
              <a:solidFill>
                <a:schemeClr val="bg1"/>
              </a:solidFill>
            </a:endParaRPr>
          </a:p>
        </p:txBody>
      </p:sp>
      <p:sp>
        <p:nvSpPr>
          <p:cNvPr id="3" name="Shape 2"/>
          <p:cNvSpPr>
            <a:spLocks noGrp="1"/>
          </p:cNvSpPr>
          <p:nvPr>
            <p:ph sz="quarter" idx="1"/>
          </p:nvPr>
        </p:nvSpPr>
        <p:spPr>
          <a:xfrm>
            <a:off x="214282" y="1600200"/>
            <a:ext cx="8715436" cy="5043510"/>
          </a:xfrm>
        </p:spPr>
        <p:txBody>
          <a:bodyPr>
            <a:noAutofit/>
          </a:bodyPr>
          <a:lstStyle/>
          <a:p>
            <a:pPr marL="514350" indent="-514350"/>
            <a:r>
              <a:rPr lang="pt-BR" sz="2700" dirty="0" smtClean="0">
                <a:solidFill>
                  <a:schemeClr val="bg1"/>
                </a:solidFill>
              </a:rPr>
              <a:t>Este mundo não veio à existência por sua própria evolução, mas por Deus exercer sua vontade, expressa pelo autor da Carta aos (Hebreus 11:3). </a:t>
            </a:r>
          </a:p>
          <a:p>
            <a:pPr marL="514350" indent="-514350"/>
            <a:r>
              <a:rPr lang="pt-BR" sz="2700" dirty="0" smtClean="0">
                <a:solidFill>
                  <a:schemeClr val="bg1"/>
                </a:solidFill>
              </a:rPr>
              <a:t>Esta conclusão é adequada ao relato da sala do trono de Deus: Deus é soberano em sua criação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8021A0-9D5F-4A34-91EE-64829328AFD0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500034" y="228600"/>
            <a:ext cx="8266014" cy="990600"/>
          </a:xfrm>
        </p:spPr>
        <p:txBody>
          <a:bodyPr>
            <a:normAutofit/>
          </a:bodyPr>
          <a:lstStyle/>
          <a:p>
            <a:r>
              <a:rPr lang="pt-BR" sz="3800" dirty="0" smtClean="0">
                <a:solidFill>
                  <a:schemeClr val="bg1"/>
                </a:solidFill>
              </a:rPr>
              <a:t>Conclusão</a:t>
            </a:r>
            <a:endParaRPr lang="pt-BR" sz="3800" dirty="0">
              <a:solidFill>
                <a:schemeClr val="bg1"/>
              </a:solidFill>
            </a:endParaRPr>
          </a:p>
        </p:txBody>
      </p:sp>
      <p:sp>
        <p:nvSpPr>
          <p:cNvPr id="3" name="Shape 2"/>
          <p:cNvSpPr>
            <a:spLocks noGrp="1"/>
          </p:cNvSpPr>
          <p:nvPr>
            <p:ph sz="quarter" idx="1"/>
          </p:nvPr>
        </p:nvSpPr>
        <p:spPr>
          <a:xfrm>
            <a:off x="214282" y="1600200"/>
            <a:ext cx="8715436" cy="5043510"/>
          </a:xfrm>
        </p:spPr>
        <p:txBody>
          <a:bodyPr>
            <a:noAutofit/>
          </a:bodyPr>
          <a:lstStyle/>
          <a:p>
            <a:pPr marL="514350" indent="-514350"/>
            <a:r>
              <a:rPr lang="pt-BR" sz="2700" dirty="0" smtClean="0">
                <a:solidFill>
                  <a:schemeClr val="bg1"/>
                </a:solidFill>
              </a:rPr>
              <a:t>O trono e o Entronizado são a centralidade </a:t>
            </a:r>
            <a:r>
              <a:rPr lang="pt-BR" sz="2700" dirty="0" smtClean="0">
                <a:solidFill>
                  <a:schemeClr val="bg1"/>
                </a:solidFill>
              </a:rPr>
              <a:t>da visão </a:t>
            </a:r>
            <a:r>
              <a:rPr lang="pt-BR" sz="2700" dirty="0" smtClean="0">
                <a:solidFill>
                  <a:schemeClr val="bg1"/>
                </a:solidFill>
              </a:rPr>
              <a:t>que João recebeu de Deus. </a:t>
            </a:r>
            <a:endParaRPr lang="pt-BR" sz="2700" dirty="0" smtClean="0">
              <a:solidFill>
                <a:schemeClr val="bg1"/>
              </a:solidFill>
            </a:endParaRPr>
          </a:p>
          <a:p>
            <a:pPr marL="514350" indent="-514350"/>
            <a:r>
              <a:rPr lang="pt-BR" sz="2700" dirty="0" smtClean="0">
                <a:solidFill>
                  <a:schemeClr val="bg1"/>
                </a:solidFill>
              </a:rPr>
              <a:t>Tudo </a:t>
            </a:r>
            <a:r>
              <a:rPr lang="pt-BR" sz="2700" dirty="0" smtClean="0">
                <a:solidFill>
                  <a:schemeClr val="bg1"/>
                </a:solidFill>
              </a:rPr>
              <a:t>acontece a </a:t>
            </a:r>
            <a:r>
              <a:rPr lang="pt-BR" sz="2700" dirty="0" smtClean="0">
                <a:solidFill>
                  <a:schemeClr val="bg1"/>
                </a:solidFill>
              </a:rPr>
              <a:t>partir do </a:t>
            </a:r>
            <a:r>
              <a:rPr lang="pt-BR" sz="2700" dirty="0" smtClean="0">
                <a:solidFill>
                  <a:schemeClr val="bg1"/>
                </a:solidFill>
              </a:rPr>
              <a:t>trono. </a:t>
            </a:r>
            <a:endParaRPr lang="pt-BR" sz="2700" dirty="0" smtClean="0">
              <a:solidFill>
                <a:schemeClr val="bg1"/>
              </a:solidFill>
            </a:endParaRPr>
          </a:p>
          <a:p>
            <a:pPr marL="514350" indent="-514350"/>
            <a:r>
              <a:rPr lang="pt-BR" sz="2700" dirty="0" smtClean="0">
                <a:solidFill>
                  <a:schemeClr val="bg1"/>
                </a:solidFill>
              </a:rPr>
              <a:t>O </a:t>
            </a:r>
            <a:r>
              <a:rPr lang="pt-BR" sz="2700" dirty="0" smtClean="0">
                <a:solidFill>
                  <a:schemeClr val="bg1"/>
                </a:solidFill>
              </a:rPr>
              <a:t>trono é o centro do Universo. </a:t>
            </a:r>
            <a:endParaRPr lang="pt-BR" sz="2700" dirty="0" smtClean="0">
              <a:solidFill>
                <a:schemeClr val="bg1"/>
              </a:solidFill>
            </a:endParaRPr>
          </a:p>
          <a:p>
            <a:pPr marL="514350" indent="-514350"/>
            <a:r>
              <a:rPr lang="pt-BR" sz="2700" dirty="0" smtClean="0">
                <a:solidFill>
                  <a:schemeClr val="bg1"/>
                </a:solidFill>
              </a:rPr>
              <a:t>Graça </a:t>
            </a:r>
            <a:r>
              <a:rPr lang="pt-BR" sz="2700" dirty="0" smtClean="0">
                <a:solidFill>
                  <a:schemeClr val="bg1"/>
                </a:solidFill>
              </a:rPr>
              <a:t>e </a:t>
            </a:r>
            <a:r>
              <a:rPr lang="pt-BR" sz="2700" dirty="0" smtClean="0">
                <a:solidFill>
                  <a:schemeClr val="bg1"/>
                </a:solidFill>
              </a:rPr>
              <a:t>juízo emanam </a:t>
            </a:r>
            <a:r>
              <a:rPr lang="pt-BR" sz="2700" dirty="0" smtClean="0">
                <a:solidFill>
                  <a:schemeClr val="bg1"/>
                </a:solidFill>
              </a:rPr>
              <a:t>dele. </a:t>
            </a:r>
            <a:endParaRPr lang="pt-BR" sz="2700" dirty="0" smtClean="0">
              <a:solidFill>
                <a:schemeClr val="bg1"/>
              </a:solidFill>
            </a:endParaRPr>
          </a:p>
          <a:p>
            <a:pPr marL="514350" indent="-514350"/>
            <a:r>
              <a:rPr lang="pt-BR" sz="2700" dirty="0" smtClean="0">
                <a:solidFill>
                  <a:schemeClr val="bg1"/>
                </a:solidFill>
              </a:rPr>
              <a:t>Toda </a:t>
            </a:r>
            <a:r>
              <a:rPr lang="pt-BR" sz="2700" dirty="0" smtClean="0">
                <a:solidFill>
                  <a:schemeClr val="bg1"/>
                </a:solidFill>
              </a:rPr>
              <a:t>a adoração, louvor e glória são </a:t>
            </a:r>
            <a:r>
              <a:rPr lang="pt-BR" sz="2700" dirty="0" smtClean="0">
                <a:solidFill>
                  <a:schemeClr val="bg1"/>
                </a:solidFill>
              </a:rPr>
              <a:t>dirigidos ao </a:t>
            </a:r>
            <a:r>
              <a:rPr lang="pt-BR" sz="2700" dirty="0" smtClean="0">
                <a:solidFill>
                  <a:schemeClr val="bg1"/>
                </a:solidFill>
              </a:rPr>
              <a:t>Entronizado. </a:t>
            </a:r>
            <a:endParaRPr lang="pt-BR" sz="2700" dirty="0" smtClean="0">
              <a:solidFill>
                <a:schemeClr val="bg1"/>
              </a:solidFill>
            </a:endParaRPr>
          </a:p>
          <a:p>
            <a:pPr marL="514350" indent="-514350"/>
            <a:r>
              <a:rPr lang="pt-BR" sz="2700" dirty="0" smtClean="0">
                <a:solidFill>
                  <a:schemeClr val="bg1"/>
                </a:solidFill>
              </a:rPr>
              <a:t>Ao </a:t>
            </a:r>
            <a:r>
              <a:rPr lang="pt-BR" sz="2700" dirty="0" smtClean="0">
                <a:solidFill>
                  <a:schemeClr val="bg1"/>
                </a:solidFill>
              </a:rPr>
              <a:t>nosso Deus seja a honra e </a:t>
            </a:r>
            <a:r>
              <a:rPr lang="pt-BR" sz="2700" dirty="0" smtClean="0">
                <a:solidFill>
                  <a:schemeClr val="bg1"/>
                </a:solidFill>
              </a:rPr>
              <a:t>a gloria</a:t>
            </a:r>
            <a:r>
              <a:rPr lang="pt-BR" sz="2700" dirty="0" smtClean="0">
                <a:solidFill>
                  <a:schemeClr val="bg1"/>
                </a:solidFill>
              </a:rPr>
              <a:t>, pelos séculos dos séculos. Amém!</a:t>
            </a:r>
            <a:endParaRPr lang="pt-BR" sz="2700" dirty="0" smtClean="0">
              <a:solidFill>
                <a:schemeClr val="bg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8021A0-9D5F-4A34-91EE-64829328AFD0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Texto básico</a:t>
            </a:r>
          </a:p>
        </p:txBody>
      </p:sp>
      <p:sp>
        <p:nvSpPr>
          <p:cNvPr id="3" name="Shap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“</a:t>
            </a:r>
            <a:r>
              <a:rPr lang="pt-BR" dirty="0" smtClean="0">
                <a:solidFill>
                  <a:srgbClr val="92D050"/>
                </a:solidFill>
              </a:rPr>
              <a:t>Imediatamente me vi tomado pelo Espírito, e diante de mim estava um trono no céu e </a:t>
            </a:r>
            <a:r>
              <a:rPr lang="pt-BR" smtClean="0">
                <a:solidFill>
                  <a:srgbClr val="92D050"/>
                </a:solidFill>
              </a:rPr>
              <a:t>nele estava assentado </a:t>
            </a:r>
            <a:r>
              <a:rPr lang="pt-BR" dirty="0" smtClean="0">
                <a:solidFill>
                  <a:srgbClr val="92D050"/>
                </a:solidFill>
              </a:rPr>
              <a:t>alguém.</a:t>
            </a:r>
            <a:r>
              <a:rPr lang="pt-BR" dirty="0" smtClean="0">
                <a:solidFill>
                  <a:schemeClr val="bg1"/>
                </a:solidFill>
              </a:rPr>
              <a:t>" (</a:t>
            </a:r>
            <a:r>
              <a:rPr lang="pt-BR" smtClean="0">
                <a:solidFill>
                  <a:schemeClr val="bg1"/>
                </a:solidFill>
              </a:rPr>
              <a:t>Apocalipse 4:2</a:t>
            </a:r>
            <a:r>
              <a:rPr lang="en-US" smtClean="0">
                <a:solidFill>
                  <a:schemeClr val="bg1"/>
                </a:solidFill>
              </a:rPr>
              <a:t>)</a:t>
            </a:r>
            <a:endParaRPr lang="en-US" dirty="0" smtClean="0">
              <a:solidFill>
                <a:schemeClr val="bg1"/>
              </a:solidFill>
            </a:endParaRPr>
          </a:p>
          <a:p>
            <a:endParaRPr lang="pt-BR" dirty="0" smtClean="0">
              <a:solidFill>
                <a:schemeClr val="bg1"/>
              </a:solidFill>
            </a:endParaRPr>
          </a:p>
          <a:p>
            <a:endParaRPr lang="pt-BR" dirty="0" smtClean="0">
              <a:solidFill>
                <a:schemeClr val="bg1"/>
              </a:solidFill>
            </a:endParaRPr>
          </a:p>
          <a:p>
            <a:endParaRPr lang="pt-BR" dirty="0" smtClean="0">
              <a:solidFill>
                <a:schemeClr val="bg1"/>
              </a:solidFill>
            </a:endParaRPr>
          </a:p>
          <a:p>
            <a:endParaRPr lang="pt-BR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8021A0-9D5F-4A34-91EE-64829328AFD0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Introdução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8021A0-9D5F-4A34-91EE-64829328AFD0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179512" y="1556792"/>
            <a:ext cx="8712968" cy="5040560"/>
          </a:xfrm>
        </p:spPr>
        <p:txBody>
          <a:bodyPr>
            <a:norm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Neste texto vemos vários seres, figuras, anciãos e cenas sobre adoração à Deus.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Nós iremos estudar que este livro foi escrito com o propósito de nos encorajar e nos dar esperança.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Deus está governando o universo, no seu trono. </a:t>
            </a:r>
            <a:endParaRPr lang="pt-BR" dirty="0" smtClean="0">
              <a:solidFill>
                <a:schemeClr val="bg1"/>
              </a:solidFill>
            </a:endParaRPr>
          </a:p>
          <a:p>
            <a:r>
              <a:rPr lang="pt-BR" dirty="0" smtClean="0">
                <a:solidFill>
                  <a:schemeClr val="bg1"/>
                </a:solidFill>
              </a:rPr>
              <a:t>Não </a:t>
            </a:r>
            <a:r>
              <a:rPr lang="pt-BR" dirty="0" smtClean="0">
                <a:solidFill>
                  <a:schemeClr val="bg1"/>
                </a:solidFill>
              </a:rPr>
              <a:t>há acaso nem falta de controle.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O futuro está nas mãos de Deus.</a:t>
            </a:r>
            <a:endParaRPr lang="pt-BR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A </a:t>
            </a:r>
            <a:r>
              <a:rPr lang="en-US" dirty="0" err="1" smtClean="0">
                <a:solidFill>
                  <a:schemeClr val="bg1"/>
                </a:solidFill>
              </a:rPr>
              <a:t>sala</a:t>
            </a:r>
            <a:r>
              <a:rPr lang="en-US" dirty="0" smtClean="0">
                <a:solidFill>
                  <a:schemeClr val="bg1"/>
                </a:solidFill>
              </a:rPr>
              <a:t> do </a:t>
            </a:r>
            <a:r>
              <a:rPr lang="en-US" dirty="0" err="1" smtClean="0">
                <a:solidFill>
                  <a:schemeClr val="bg1"/>
                </a:solidFill>
              </a:rPr>
              <a:t>trono</a:t>
            </a:r>
            <a:r>
              <a:rPr lang="en-US" dirty="0" smtClean="0">
                <a:solidFill>
                  <a:schemeClr val="bg1"/>
                </a:solidFill>
              </a:rPr>
              <a:t> de Deus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hape 2"/>
          <p:cNvSpPr>
            <a:spLocks noGrp="1"/>
          </p:cNvSpPr>
          <p:nvPr>
            <p:ph sz="quarter" idx="1"/>
          </p:nvPr>
        </p:nvSpPr>
        <p:spPr>
          <a:xfrm>
            <a:off x="285720" y="1600200"/>
            <a:ext cx="8572560" cy="5069160"/>
          </a:xfrm>
        </p:spPr>
        <p:txBody>
          <a:bodyPr numCol="1">
            <a:normAutofit lnSpcReduction="10000"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Verso 1 – porta aberta no céu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Nós não </a:t>
            </a:r>
            <a:r>
              <a:rPr lang="pt-BR" dirty="0" smtClean="0">
                <a:solidFill>
                  <a:schemeClr val="bg1"/>
                </a:solidFill>
              </a:rPr>
              <a:t>podemos conhecer nada do futuro da humanidade</a:t>
            </a:r>
            <a:r>
              <a:rPr lang="pt-BR" dirty="0" smtClean="0">
                <a:solidFill>
                  <a:schemeClr val="bg1"/>
                </a:solidFill>
              </a:rPr>
              <a:t>, a </a:t>
            </a:r>
            <a:r>
              <a:rPr lang="pt-BR" dirty="0" smtClean="0">
                <a:solidFill>
                  <a:schemeClr val="bg1"/>
                </a:solidFill>
              </a:rPr>
              <a:t>menos que Deus o revele para nós.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Verso 2 – arrebatado em espírito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João tem uma visão do </a:t>
            </a:r>
            <a:r>
              <a:rPr lang="pt-BR" dirty="0" smtClean="0">
                <a:solidFill>
                  <a:schemeClr val="bg1"/>
                </a:solidFill>
              </a:rPr>
              <a:t>sobrenatural do trono de Deus.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Trono é lugar de autoridade, honra e julgamento.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O trono significa o poder e a presença de Deus.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É o símbolo da soberania inabalável de Deus. </a:t>
            </a:r>
            <a:endParaRPr lang="pt-BR" dirty="0" smtClean="0">
              <a:solidFill>
                <a:schemeClr val="bg1"/>
              </a:solidFill>
            </a:endParaRPr>
          </a:p>
          <a:p>
            <a:r>
              <a:rPr lang="pt-BR" dirty="0" smtClean="0">
                <a:solidFill>
                  <a:schemeClr val="bg1"/>
                </a:solidFill>
              </a:rPr>
              <a:t>As revelações dadas </a:t>
            </a:r>
            <a:r>
              <a:rPr lang="pt-BR" dirty="0" smtClean="0">
                <a:solidFill>
                  <a:schemeClr val="bg1"/>
                </a:solidFill>
              </a:rPr>
              <a:t>a João nesta visão mostram que Deus </a:t>
            </a:r>
            <a:r>
              <a:rPr lang="pt-BR" dirty="0" smtClean="0">
                <a:solidFill>
                  <a:schemeClr val="bg1"/>
                </a:solidFill>
              </a:rPr>
              <a:t>é soberano </a:t>
            </a:r>
            <a:r>
              <a:rPr lang="pt-BR" dirty="0" smtClean="0">
                <a:solidFill>
                  <a:schemeClr val="bg1"/>
                </a:solidFill>
              </a:rPr>
              <a:t>e vitorioso.</a:t>
            </a:r>
            <a:endParaRPr lang="pt-BR" dirty="0" smtClean="0">
              <a:solidFill>
                <a:schemeClr val="bg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8021A0-9D5F-4A34-91EE-64829328AFD0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A </a:t>
            </a:r>
            <a:r>
              <a:rPr lang="en-US" dirty="0" err="1" smtClean="0">
                <a:solidFill>
                  <a:schemeClr val="bg1"/>
                </a:solidFill>
              </a:rPr>
              <a:t>sala</a:t>
            </a:r>
            <a:r>
              <a:rPr lang="en-US" dirty="0" smtClean="0">
                <a:solidFill>
                  <a:schemeClr val="bg1"/>
                </a:solidFill>
              </a:rPr>
              <a:t> do </a:t>
            </a:r>
            <a:r>
              <a:rPr lang="en-US" dirty="0" err="1" smtClean="0">
                <a:solidFill>
                  <a:schemeClr val="bg1"/>
                </a:solidFill>
              </a:rPr>
              <a:t>trono</a:t>
            </a:r>
            <a:r>
              <a:rPr lang="en-US" dirty="0" smtClean="0">
                <a:solidFill>
                  <a:schemeClr val="bg1"/>
                </a:solidFill>
              </a:rPr>
              <a:t> de Deus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hape 2"/>
          <p:cNvSpPr>
            <a:spLocks noGrp="1"/>
          </p:cNvSpPr>
          <p:nvPr>
            <p:ph sz="quarter" idx="1"/>
          </p:nvPr>
        </p:nvSpPr>
        <p:spPr>
          <a:xfrm>
            <a:off x="285720" y="1600200"/>
            <a:ext cx="8572560" cy="5069160"/>
          </a:xfrm>
        </p:spPr>
        <p:txBody>
          <a:bodyPr numCol="1">
            <a:normAutofit fontScale="85000" lnSpcReduction="10000"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O </a:t>
            </a:r>
            <a:r>
              <a:rPr lang="pt-BR" dirty="0" smtClean="0">
                <a:solidFill>
                  <a:schemeClr val="bg1"/>
                </a:solidFill>
              </a:rPr>
              <a:t>trono de Deus é o centro do universo. </a:t>
            </a:r>
            <a:endParaRPr lang="pt-BR" dirty="0" smtClean="0">
              <a:solidFill>
                <a:schemeClr val="bg1"/>
              </a:solidFill>
            </a:endParaRPr>
          </a:p>
          <a:p>
            <a:r>
              <a:rPr lang="pt-BR" dirty="0" smtClean="0">
                <a:solidFill>
                  <a:schemeClr val="bg1"/>
                </a:solidFill>
              </a:rPr>
              <a:t>Ali se decide </a:t>
            </a:r>
            <a:r>
              <a:rPr lang="pt-BR" dirty="0" smtClean="0">
                <a:solidFill>
                  <a:schemeClr val="bg1"/>
                </a:solidFill>
              </a:rPr>
              <a:t>a história e o curso dos acontecimentos. </a:t>
            </a:r>
            <a:endParaRPr lang="pt-BR" dirty="0" smtClean="0">
              <a:solidFill>
                <a:schemeClr val="bg1"/>
              </a:solidFill>
            </a:endParaRPr>
          </a:p>
          <a:p>
            <a:r>
              <a:rPr lang="pt-BR" dirty="0" smtClean="0">
                <a:solidFill>
                  <a:schemeClr val="bg1"/>
                </a:solidFill>
              </a:rPr>
              <a:t>O trono de Deus </a:t>
            </a:r>
            <a:r>
              <a:rPr lang="pt-BR" dirty="0" smtClean="0">
                <a:solidFill>
                  <a:schemeClr val="bg1"/>
                </a:solidFill>
              </a:rPr>
              <a:t>tem que ser também o centro de nossa </a:t>
            </a:r>
            <a:r>
              <a:rPr lang="pt-BR" dirty="0" smtClean="0">
                <a:solidFill>
                  <a:schemeClr val="bg1"/>
                </a:solidFill>
              </a:rPr>
              <a:t>vida.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Verso 3 – pedra de jaspe, sardônica e esmeralda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A </a:t>
            </a:r>
            <a:r>
              <a:rPr lang="pt-BR" dirty="0" smtClean="0">
                <a:solidFill>
                  <a:schemeClr val="bg1"/>
                </a:solidFill>
              </a:rPr>
              <a:t>pedra </a:t>
            </a:r>
            <a:r>
              <a:rPr lang="pt-BR" dirty="0" smtClean="0">
                <a:solidFill>
                  <a:schemeClr val="bg1"/>
                </a:solidFill>
              </a:rPr>
              <a:t>de jaspe </a:t>
            </a:r>
            <a:r>
              <a:rPr lang="pt-BR" dirty="0" smtClean="0">
                <a:solidFill>
                  <a:schemeClr val="bg1"/>
                </a:solidFill>
              </a:rPr>
              <a:t>é a mais cristalina e a mais pura, é possível que represente a </a:t>
            </a:r>
            <a:r>
              <a:rPr lang="pt-BR" sz="3100" dirty="0" smtClean="0">
                <a:solidFill>
                  <a:schemeClr val="bg1"/>
                </a:solidFill>
              </a:rPr>
              <a:t>insuportável</a:t>
            </a:r>
            <a:r>
              <a:rPr lang="pt-BR" dirty="0" smtClean="0">
                <a:solidFill>
                  <a:schemeClr val="bg1"/>
                </a:solidFill>
              </a:rPr>
              <a:t> brancura da </a:t>
            </a:r>
            <a:r>
              <a:rPr lang="pt-BR" dirty="0" smtClean="0">
                <a:solidFill>
                  <a:schemeClr val="bg1"/>
                </a:solidFill>
              </a:rPr>
              <a:t>pureza de Deus.</a:t>
            </a:r>
            <a:endParaRPr lang="pt-BR" dirty="0" smtClean="0">
              <a:solidFill>
                <a:schemeClr val="bg1"/>
              </a:solidFill>
            </a:endParaRPr>
          </a:p>
          <a:p>
            <a:r>
              <a:rPr lang="pt-BR" dirty="0" smtClean="0">
                <a:solidFill>
                  <a:schemeClr val="bg1"/>
                </a:solidFill>
              </a:rPr>
              <a:t>O sardônico tem cor avermelhada</a:t>
            </a:r>
            <a:r>
              <a:rPr lang="pt-BR" dirty="0" smtClean="0">
                <a:solidFill>
                  <a:schemeClr val="bg1"/>
                </a:solidFill>
              </a:rPr>
              <a:t>, a </a:t>
            </a:r>
            <a:r>
              <a:rPr lang="pt-BR" dirty="0" smtClean="0">
                <a:solidFill>
                  <a:schemeClr val="bg1"/>
                </a:solidFill>
              </a:rPr>
              <a:t>mais translúcida que existe é possível que represente a sanguinolenta </a:t>
            </a:r>
            <a:r>
              <a:rPr lang="pt-BR" dirty="0" smtClean="0">
                <a:solidFill>
                  <a:schemeClr val="bg1"/>
                </a:solidFill>
              </a:rPr>
              <a:t>ira divina.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A </a:t>
            </a:r>
            <a:r>
              <a:rPr lang="pt-BR" dirty="0" smtClean="0">
                <a:solidFill>
                  <a:schemeClr val="bg1"/>
                </a:solidFill>
              </a:rPr>
              <a:t>esmeralda represente sua misericórdia</a:t>
            </a:r>
            <a:r>
              <a:rPr lang="pt-BR" dirty="0" smtClean="0">
                <a:solidFill>
                  <a:schemeClr val="bg1"/>
                </a:solidFill>
              </a:rPr>
              <a:t>, a </a:t>
            </a:r>
            <a:r>
              <a:rPr lang="pt-BR" dirty="0" smtClean="0">
                <a:solidFill>
                  <a:schemeClr val="bg1"/>
                </a:solidFill>
              </a:rPr>
              <a:t>única coisa que nos torna possível defrontar com </a:t>
            </a:r>
            <a:r>
              <a:rPr lang="pt-BR" dirty="0" smtClean="0">
                <a:solidFill>
                  <a:schemeClr val="bg1"/>
                </a:solidFill>
              </a:rPr>
              <a:t>a pureza </a:t>
            </a:r>
            <a:r>
              <a:rPr lang="pt-BR" dirty="0" smtClean="0">
                <a:solidFill>
                  <a:schemeClr val="bg1"/>
                </a:solidFill>
              </a:rPr>
              <a:t>e a justiça de Deus</a:t>
            </a:r>
            <a:endParaRPr lang="pt-BR" dirty="0" smtClean="0">
              <a:solidFill>
                <a:schemeClr val="bg1"/>
              </a:solidFill>
            </a:endParaRPr>
          </a:p>
          <a:p>
            <a:r>
              <a:rPr lang="pt-BR" dirty="0" smtClean="0">
                <a:solidFill>
                  <a:schemeClr val="bg1"/>
                </a:solidFill>
              </a:rPr>
              <a:t>O Deus entronizado </a:t>
            </a:r>
            <a:r>
              <a:rPr lang="pt-BR" dirty="0" smtClean="0">
                <a:solidFill>
                  <a:schemeClr val="bg1"/>
                </a:solidFill>
              </a:rPr>
              <a:t>é santo </a:t>
            </a:r>
            <a:r>
              <a:rPr lang="pt-BR" dirty="0" smtClean="0">
                <a:solidFill>
                  <a:schemeClr val="bg1"/>
                </a:solidFill>
              </a:rPr>
              <a:t>e justo!</a:t>
            </a:r>
            <a:endParaRPr lang="pt-BR" dirty="0" smtClean="0">
              <a:solidFill>
                <a:schemeClr val="bg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8021A0-9D5F-4A34-91EE-64829328AFD0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8623204" cy="100491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A </a:t>
            </a:r>
            <a:r>
              <a:rPr lang="en-US" sz="4000" dirty="0" err="1" smtClean="0">
                <a:solidFill>
                  <a:schemeClr val="bg1"/>
                </a:solidFill>
              </a:rPr>
              <a:t>sala</a:t>
            </a:r>
            <a:r>
              <a:rPr lang="en-US" sz="4000" dirty="0" smtClean="0">
                <a:solidFill>
                  <a:schemeClr val="bg1"/>
                </a:solidFill>
              </a:rPr>
              <a:t> do </a:t>
            </a:r>
            <a:r>
              <a:rPr lang="en-US" sz="4000" dirty="0" err="1" smtClean="0">
                <a:solidFill>
                  <a:schemeClr val="bg1"/>
                </a:solidFill>
              </a:rPr>
              <a:t>trono</a:t>
            </a:r>
            <a:r>
              <a:rPr lang="en-US" sz="4000" dirty="0" smtClean="0">
                <a:solidFill>
                  <a:schemeClr val="bg1"/>
                </a:solidFill>
              </a:rPr>
              <a:t> de Deus </a:t>
            </a:r>
            <a:endParaRPr lang="pt-BR" sz="3800" dirty="0">
              <a:solidFill>
                <a:schemeClr val="bg1"/>
              </a:solidFill>
            </a:endParaRPr>
          </a:p>
        </p:txBody>
      </p:sp>
      <p:sp>
        <p:nvSpPr>
          <p:cNvPr id="3" name="Shape 2"/>
          <p:cNvSpPr>
            <a:spLocks noGrp="1"/>
          </p:cNvSpPr>
          <p:nvPr>
            <p:ph sz="quarter" idx="1"/>
          </p:nvPr>
        </p:nvSpPr>
        <p:spPr>
          <a:xfrm>
            <a:off x="285720" y="1600200"/>
            <a:ext cx="8678768" cy="4997152"/>
          </a:xfrm>
        </p:spPr>
        <p:txBody>
          <a:bodyPr>
            <a:normAutofit/>
          </a:bodyPr>
          <a:lstStyle/>
          <a:p>
            <a:pPr marL="514350" indent="-514350"/>
            <a:r>
              <a:rPr lang="pt-BR" dirty="0" smtClean="0">
                <a:solidFill>
                  <a:schemeClr val="bg1"/>
                </a:solidFill>
              </a:rPr>
              <a:t>O arco-íris de acordo com Ezequiel 1:28 indica a glória e a santidade divina.</a:t>
            </a:r>
          </a:p>
          <a:p>
            <a:pPr marL="514350" indent="-514350"/>
            <a:r>
              <a:rPr lang="pt-BR" dirty="0" smtClean="0">
                <a:solidFill>
                  <a:schemeClr val="bg1"/>
                </a:solidFill>
              </a:rPr>
              <a:t>Verso 5 – relâmpagos</a:t>
            </a:r>
            <a:r>
              <a:rPr lang="pt-BR" dirty="0" smtClean="0">
                <a:solidFill>
                  <a:schemeClr val="bg1"/>
                </a:solidFill>
              </a:rPr>
              <a:t>, vozes e trovões.</a:t>
            </a:r>
          </a:p>
          <a:p>
            <a:pPr marL="514350" indent="-514350"/>
            <a:r>
              <a:rPr lang="pt-BR" dirty="0" smtClean="0">
                <a:solidFill>
                  <a:schemeClr val="bg1"/>
                </a:solidFill>
              </a:rPr>
              <a:t>Essas manifestações visíveis e audíveis de Deus em geral eram usadas para descrever </a:t>
            </a:r>
            <a:r>
              <a:rPr lang="pt-BR" dirty="0" smtClean="0">
                <a:solidFill>
                  <a:schemeClr val="bg1"/>
                </a:solidFill>
              </a:rPr>
              <a:t>aparições ou revelações de Deus.</a:t>
            </a:r>
            <a:endParaRPr lang="pt-BR" dirty="0" smtClean="0">
              <a:solidFill>
                <a:schemeClr val="bg1"/>
              </a:solidFill>
            </a:endParaRPr>
          </a:p>
          <a:p>
            <a:pPr marL="514350" indent="-514350"/>
            <a:r>
              <a:rPr lang="pt-BR" dirty="0" smtClean="0">
                <a:solidFill>
                  <a:schemeClr val="bg1"/>
                </a:solidFill>
              </a:rPr>
              <a:t>Encontramos vários textos</a:t>
            </a:r>
            <a:r>
              <a:rPr lang="pt-BR" dirty="0" smtClean="0">
                <a:solidFill>
                  <a:schemeClr val="bg1"/>
                </a:solidFill>
              </a:rPr>
              <a:t> Êxodo 19:16; 1 Samuel 2:10; etc.</a:t>
            </a:r>
            <a:endParaRPr lang="pt-BR" dirty="0" smtClean="0">
              <a:solidFill>
                <a:schemeClr val="bg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8021A0-9D5F-4A34-91EE-64829328AFD0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500034" y="228600"/>
            <a:ext cx="8266014" cy="9906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A </a:t>
            </a:r>
            <a:r>
              <a:rPr lang="en-US" sz="4000" dirty="0" err="1" smtClean="0">
                <a:solidFill>
                  <a:schemeClr val="bg1"/>
                </a:solidFill>
              </a:rPr>
              <a:t>sala</a:t>
            </a:r>
            <a:r>
              <a:rPr lang="en-US" sz="4000" dirty="0" smtClean="0">
                <a:solidFill>
                  <a:schemeClr val="bg1"/>
                </a:solidFill>
              </a:rPr>
              <a:t> do </a:t>
            </a:r>
            <a:r>
              <a:rPr lang="en-US" sz="4000" dirty="0" err="1" smtClean="0">
                <a:solidFill>
                  <a:schemeClr val="bg1"/>
                </a:solidFill>
              </a:rPr>
              <a:t>trono</a:t>
            </a:r>
            <a:r>
              <a:rPr lang="en-US" sz="4000" dirty="0" smtClean="0">
                <a:solidFill>
                  <a:schemeClr val="bg1"/>
                </a:solidFill>
              </a:rPr>
              <a:t> de Deus </a:t>
            </a:r>
            <a:endParaRPr lang="pt-BR" sz="3800" dirty="0">
              <a:solidFill>
                <a:schemeClr val="bg1"/>
              </a:solidFill>
            </a:endParaRPr>
          </a:p>
        </p:txBody>
      </p:sp>
      <p:sp>
        <p:nvSpPr>
          <p:cNvPr id="3" name="Shape 2"/>
          <p:cNvSpPr>
            <a:spLocks noGrp="1"/>
          </p:cNvSpPr>
          <p:nvPr>
            <p:ph sz="quarter" idx="1"/>
          </p:nvPr>
        </p:nvSpPr>
        <p:spPr>
          <a:xfrm>
            <a:off x="214282" y="1600200"/>
            <a:ext cx="8715436" cy="5043510"/>
          </a:xfrm>
        </p:spPr>
        <p:txBody>
          <a:bodyPr>
            <a:noAutofit/>
          </a:bodyPr>
          <a:lstStyle/>
          <a:p>
            <a:pPr marL="514350" indent="-514350"/>
            <a:r>
              <a:rPr lang="pt-BR" sz="2700" dirty="0" smtClean="0">
                <a:solidFill>
                  <a:schemeClr val="bg1"/>
                </a:solidFill>
              </a:rPr>
              <a:t>Verso 5 – sete tochas de fogo que são os sete Espíritos de Deus.</a:t>
            </a:r>
          </a:p>
          <a:p>
            <a:pPr marL="514350" indent="-514350"/>
            <a:r>
              <a:rPr lang="pt-BR" sz="2700" dirty="0" smtClean="0">
                <a:solidFill>
                  <a:schemeClr val="bg1"/>
                </a:solidFill>
              </a:rPr>
              <a:t>Vemos em Zacarias 4:2-10 que são os sete olhos do Senhor que percorrem toda a terra.</a:t>
            </a:r>
          </a:p>
          <a:p>
            <a:pPr marL="514350" indent="-514350"/>
            <a:r>
              <a:rPr lang="pt-BR" sz="2700" dirty="0" smtClean="0">
                <a:solidFill>
                  <a:schemeClr val="bg1"/>
                </a:solidFill>
              </a:rPr>
              <a:t>Verso 6 – mar de cristal</a:t>
            </a:r>
          </a:p>
          <a:p>
            <a:pPr marL="514350" indent="-514350"/>
            <a:r>
              <a:rPr lang="pt-BR" sz="2700" dirty="0" smtClean="0">
                <a:solidFill>
                  <a:schemeClr val="bg1"/>
                </a:solidFill>
              </a:rPr>
              <a:t>Era comum os reis terem esse tipo de superfície diante de seus tronos. </a:t>
            </a:r>
          </a:p>
          <a:p>
            <a:pPr marL="514350" indent="-514350"/>
            <a:endParaRPr lang="pt-BR" sz="2700" dirty="0" smtClean="0">
              <a:solidFill>
                <a:schemeClr val="bg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8021A0-9D5F-4A34-91EE-64829328AFD0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500034" y="228600"/>
            <a:ext cx="8266014" cy="990600"/>
          </a:xfrm>
        </p:spPr>
        <p:txBody>
          <a:bodyPr>
            <a:normAutofit/>
          </a:bodyPr>
          <a:lstStyle/>
          <a:p>
            <a:r>
              <a:rPr lang="pt-BR" sz="3800" dirty="0" smtClean="0">
                <a:solidFill>
                  <a:schemeClr val="bg1"/>
                </a:solidFill>
              </a:rPr>
              <a:t>Os vinte e quatro anciãos</a:t>
            </a:r>
            <a:endParaRPr lang="pt-BR" sz="3800" dirty="0">
              <a:solidFill>
                <a:schemeClr val="bg1"/>
              </a:solidFill>
            </a:endParaRPr>
          </a:p>
        </p:txBody>
      </p:sp>
      <p:sp>
        <p:nvSpPr>
          <p:cNvPr id="3" name="Shape 2"/>
          <p:cNvSpPr>
            <a:spLocks noGrp="1"/>
          </p:cNvSpPr>
          <p:nvPr>
            <p:ph sz="quarter" idx="1"/>
          </p:nvPr>
        </p:nvSpPr>
        <p:spPr>
          <a:xfrm>
            <a:off x="214282" y="1600200"/>
            <a:ext cx="8715436" cy="5043510"/>
          </a:xfrm>
        </p:spPr>
        <p:txBody>
          <a:bodyPr>
            <a:noAutofit/>
          </a:bodyPr>
          <a:lstStyle/>
          <a:p>
            <a:pPr marL="514350" indent="-514350"/>
            <a:r>
              <a:rPr lang="pt-BR" sz="2700" dirty="0" smtClean="0">
                <a:solidFill>
                  <a:schemeClr val="bg1"/>
                </a:solidFill>
              </a:rPr>
              <a:t>Verso 4 – os anciãos</a:t>
            </a:r>
          </a:p>
          <a:p>
            <a:pPr marL="514350" indent="-514350"/>
            <a:r>
              <a:rPr lang="pt-BR" sz="2700" dirty="0" smtClean="0">
                <a:solidFill>
                  <a:schemeClr val="bg1"/>
                </a:solidFill>
              </a:rPr>
              <a:t>Eles são mencionados com bastante frequência neste livro.</a:t>
            </a:r>
          </a:p>
          <a:p>
            <a:pPr marL="514350" indent="-514350"/>
            <a:r>
              <a:rPr lang="pt-BR" sz="2700" dirty="0" smtClean="0">
                <a:solidFill>
                  <a:schemeClr val="bg1"/>
                </a:solidFill>
              </a:rPr>
              <a:t>Acredita-se que eles representem as 12 tribos de Israel e os 12 apóstolos.</a:t>
            </a:r>
          </a:p>
          <a:p>
            <a:pPr marL="514350" indent="-514350"/>
            <a:r>
              <a:rPr lang="pt-BR" sz="2700" dirty="0" smtClean="0">
                <a:solidFill>
                  <a:schemeClr val="bg1"/>
                </a:solidFill>
              </a:rPr>
              <a:t>Anciãos </a:t>
            </a:r>
            <a:r>
              <a:rPr lang="pt-BR" sz="2700" dirty="0" smtClean="0">
                <a:solidFill>
                  <a:schemeClr val="bg1"/>
                </a:solidFill>
              </a:rPr>
              <a:t>estarem </a:t>
            </a:r>
            <a:r>
              <a:rPr lang="pt-BR" sz="2700" dirty="0" smtClean="0">
                <a:solidFill>
                  <a:schemeClr val="bg1"/>
                </a:solidFill>
              </a:rPr>
              <a:t>assentados no </a:t>
            </a:r>
            <a:r>
              <a:rPr lang="pt-BR" sz="2700" dirty="0" smtClean="0">
                <a:solidFill>
                  <a:schemeClr val="bg1"/>
                </a:solidFill>
              </a:rPr>
              <a:t>trono simboliza a autoridade e o poder </a:t>
            </a:r>
            <a:r>
              <a:rPr lang="pt-BR" sz="2700" dirty="0" smtClean="0">
                <a:solidFill>
                  <a:schemeClr val="bg1"/>
                </a:solidFill>
              </a:rPr>
              <a:t>concedidos à </a:t>
            </a:r>
            <a:r>
              <a:rPr lang="pt-BR" sz="2700" dirty="0" smtClean="0">
                <a:solidFill>
                  <a:schemeClr val="bg1"/>
                </a:solidFill>
              </a:rPr>
              <a:t>Igreja de Cristo. </a:t>
            </a:r>
            <a:endParaRPr lang="pt-BR" sz="2700" dirty="0" smtClean="0">
              <a:solidFill>
                <a:schemeClr val="bg1"/>
              </a:solidFill>
            </a:endParaRPr>
          </a:p>
          <a:p>
            <a:pPr marL="514350" indent="-514350"/>
            <a:r>
              <a:rPr lang="pt-BR" sz="2700" dirty="0" smtClean="0">
                <a:solidFill>
                  <a:schemeClr val="bg1"/>
                </a:solidFill>
              </a:rPr>
              <a:t>Os </a:t>
            </a:r>
            <a:r>
              <a:rPr lang="pt-BR" sz="2700" dirty="0" smtClean="0">
                <a:solidFill>
                  <a:schemeClr val="bg1"/>
                </a:solidFill>
              </a:rPr>
              <a:t>vestidos brancos referem-se </a:t>
            </a:r>
            <a:r>
              <a:rPr lang="pt-BR" sz="2700" dirty="0" smtClean="0">
                <a:solidFill>
                  <a:schemeClr val="bg1"/>
                </a:solidFill>
              </a:rPr>
              <a:t>à redenção </a:t>
            </a:r>
            <a:r>
              <a:rPr lang="pt-BR" sz="2700" dirty="0" smtClean="0">
                <a:solidFill>
                  <a:schemeClr val="bg1"/>
                </a:solidFill>
              </a:rPr>
              <a:t>que atingiu os homens.</a:t>
            </a:r>
          </a:p>
          <a:p>
            <a:pPr marL="514350" indent="-514350"/>
            <a:r>
              <a:rPr lang="pt-BR" sz="2700" dirty="0" smtClean="0">
                <a:solidFill>
                  <a:schemeClr val="bg1"/>
                </a:solidFill>
              </a:rPr>
              <a:t>Já as coroas de ouro </a:t>
            </a:r>
            <a:r>
              <a:rPr lang="pt-BR" sz="2700" dirty="0" smtClean="0">
                <a:solidFill>
                  <a:schemeClr val="bg1"/>
                </a:solidFill>
              </a:rPr>
              <a:t>simbolizam honra</a:t>
            </a:r>
            <a:r>
              <a:rPr lang="pt-BR" sz="2700" dirty="0" smtClean="0">
                <a:solidFill>
                  <a:schemeClr val="bg1"/>
                </a:solidFill>
              </a:rPr>
              <a:t>, prestígio e autoridade dos salvos.</a:t>
            </a:r>
            <a:endParaRPr lang="pt-BR" sz="2700" dirty="0" smtClean="0">
              <a:solidFill>
                <a:schemeClr val="bg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8021A0-9D5F-4A34-91EE-64829328AFD0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500034" y="228600"/>
            <a:ext cx="8266014" cy="990600"/>
          </a:xfrm>
        </p:spPr>
        <p:txBody>
          <a:bodyPr>
            <a:normAutofit/>
          </a:bodyPr>
          <a:lstStyle/>
          <a:p>
            <a:r>
              <a:rPr lang="pt-BR" sz="3800" dirty="0" smtClean="0">
                <a:solidFill>
                  <a:schemeClr val="bg1"/>
                </a:solidFill>
              </a:rPr>
              <a:t>Os quatro seres viventes</a:t>
            </a:r>
            <a:endParaRPr lang="pt-BR" sz="3800" dirty="0">
              <a:solidFill>
                <a:schemeClr val="bg1"/>
              </a:solidFill>
            </a:endParaRPr>
          </a:p>
        </p:txBody>
      </p:sp>
      <p:sp>
        <p:nvSpPr>
          <p:cNvPr id="3" name="Shape 2"/>
          <p:cNvSpPr>
            <a:spLocks noGrp="1"/>
          </p:cNvSpPr>
          <p:nvPr>
            <p:ph sz="quarter" idx="1"/>
          </p:nvPr>
        </p:nvSpPr>
        <p:spPr>
          <a:xfrm>
            <a:off x="214282" y="1600200"/>
            <a:ext cx="8715436" cy="5043510"/>
          </a:xfrm>
        </p:spPr>
        <p:txBody>
          <a:bodyPr>
            <a:noAutofit/>
          </a:bodyPr>
          <a:lstStyle/>
          <a:p>
            <a:pPr marL="514350" indent="-514350"/>
            <a:r>
              <a:rPr lang="pt-BR" sz="2500" dirty="0" smtClean="0">
                <a:solidFill>
                  <a:schemeClr val="bg1"/>
                </a:solidFill>
              </a:rPr>
              <a:t>Verso 6 – os seres viventes</a:t>
            </a:r>
          </a:p>
          <a:p>
            <a:pPr marL="514350" indent="-514350"/>
            <a:r>
              <a:rPr lang="pt-BR" sz="2500" dirty="0" smtClean="0">
                <a:solidFill>
                  <a:schemeClr val="bg1"/>
                </a:solidFill>
              </a:rPr>
              <a:t>São cheios de vida, sempre alertas </a:t>
            </a:r>
            <a:r>
              <a:rPr lang="pt-BR" sz="2500" dirty="0" smtClean="0">
                <a:solidFill>
                  <a:schemeClr val="bg1"/>
                </a:solidFill>
              </a:rPr>
              <a:t>e inteligentes</a:t>
            </a:r>
            <a:r>
              <a:rPr lang="pt-BR" sz="2500" dirty="0" smtClean="0">
                <a:solidFill>
                  <a:schemeClr val="bg1"/>
                </a:solidFill>
              </a:rPr>
              <a:t>. </a:t>
            </a:r>
            <a:endParaRPr lang="pt-BR" sz="2500" dirty="0" smtClean="0">
              <a:solidFill>
                <a:schemeClr val="bg1"/>
              </a:solidFill>
            </a:endParaRPr>
          </a:p>
          <a:p>
            <a:pPr marL="514350" indent="-514350"/>
            <a:r>
              <a:rPr lang="pt-BR" sz="2500" dirty="0" smtClean="0">
                <a:solidFill>
                  <a:schemeClr val="bg1"/>
                </a:solidFill>
              </a:rPr>
              <a:t>São </a:t>
            </a:r>
            <a:r>
              <a:rPr lang="pt-BR" sz="2500" dirty="0" smtClean="0">
                <a:solidFill>
                  <a:schemeClr val="bg1"/>
                </a:solidFill>
              </a:rPr>
              <a:t>cheios de olhos na frente e por trás </a:t>
            </a:r>
            <a:r>
              <a:rPr lang="pt-BR" sz="2500" dirty="0" smtClean="0">
                <a:solidFill>
                  <a:schemeClr val="bg1"/>
                </a:solidFill>
              </a:rPr>
              <a:t>de modo </a:t>
            </a:r>
            <a:r>
              <a:rPr lang="pt-BR" sz="2500" dirty="0" smtClean="0">
                <a:solidFill>
                  <a:schemeClr val="bg1"/>
                </a:solidFill>
              </a:rPr>
              <a:t>que nada escapa à sua atenção</a:t>
            </a:r>
            <a:r>
              <a:rPr lang="pt-BR" sz="2500" dirty="0" smtClean="0">
                <a:solidFill>
                  <a:schemeClr val="bg1"/>
                </a:solidFill>
              </a:rPr>
              <a:t>.</a:t>
            </a:r>
          </a:p>
          <a:p>
            <a:pPr marL="514350" indent="-514350"/>
            <a:r>
              <a:rPr lang="pt-BR" sz="2500" dirty="0" smtClean="0">
                <a:solidFill>
                  <a:schemeClr val="bg1"/>
                </a:solidFill>
              </a:rPr>
              <a:t>A descrição se assemelha </a:t>
            </a:r>
            <a:r>
              <a:rPr lang="pt-BR" sz="2500" dirty="0" smtClean="0">
                <a:solidFill>
                  <a:schemeClr val="bg1"/>
                </a:solidFill>
              </a:rPr>
              <a:t>a</a:t>
            </a:r>
            <a:r>
              <a:rPr lang="pt-BR" sz="2500" dirty="0" smtClean="0">
                <a:solidFill>
                  <a:schemeClr val="bg1"/>
                </a:solidFill>
              </a:rPr>
              <a:t> Ezequiel 1:10</a:t>
            </a:r>
          </a:p>
          <a:p>
            <a:pPr marL="514350" indent="-514350"/>
            <a:r>
              <a:rPr lang="pt-BR" sz="2500" dirty="0" smtClean="0">
                <a:solidFill>
                  <a:schemeClr val="bg1"/>
                </a:solidFill>
              </a:rPr>
              <a:t>As asas se assemelha a Isaías 6:2</a:t>
            </a:r>
          </a:p>
          <a:p>
            <a:pPr marL="514350" indent="-514350"/>
            <a:r>
              <a:rPr lang="pt-BR" sz="2500" dirty="0" smtClean="0">
                <a:solidFill>
                  <a:schemeClr val="bg1"/>
                </a:solidFill>
              </a:rPr>
              <a:t>Eles proclamam sem </a:t>
            </a:r>
            <a:r>
              <a:rPr lang="pt-BR" sz="2500" dirty="0" smtClean="0">
                <a:solidFill>
                  <a:schemeClr val="bg1"/>
                </a:solidFill>
              </a:rPr>
              <a:t>cessar os seguintes atributos de Deus: santidade</a:t>
            </a:r>
            <a:r>
              <a:rPr lang="pt-BR" sz="2500" dirty="0" smtClean="0">
                <a:solidFill>
                  <a:schemeClr val="bg1"/>
                </a:solidFill>
              </a:rPr>
              <a:t>, onipotência </a:t>
            </a:r>
            <a:r>
              <a:rPr lang="pt-BR" sz="2500" dirty="0" smtClean="0">
                <a:solidFill>
                  <a:schemeClr val="bg1"/>
                </a:solidFill>
              </a:rPr>
              <a:t>e eternidade. </a:t>
            </a:r>
            <a:endParaRPr lang="pt-BR" sz="2500" dirty="0" smtClean="0">
              <a:solidFill>
                <a:schemeClr val="bg1"/>
              </a:solidFill>
            </a:endParaRPr>
          </a:p>
          <a:p>
            <a:pPr marL="514350" indent="-514350"/>
            <a:r>
              <a:rPr lang="pt-BR" sz="2500" dirty="0" smtClean="0">
                <a:solidFill>
                  <a:schemeClr val="bg1"/>
                </a:solidFill>
              </a:rPr>
              <a:t>O </a:t>
            </a:r>
            <a:r>
              <a:rPr lang="pt-BR" sz="2500" dirty="0" smtClean="0">
                <a:solidFill>
                  <a:schemeClr val="bg1"/>
                </a:solidFill>
              </a:rPr>
              <a:t>céu é o lugar de celebração</a:t>
            </a:r>
            <a:r>
              <a:rPr lang="pt-BR" sz="2500" dirty="0" smtClean="0">
                <a:solidFill>
                  <a:schemeClr val="bg1"/>
                </a:solidFill>
              </a:rPr>
              <a:t>, louvor </a:t>
            </a:r>
            <a:r>
              <a:rPr lang="pt-BR" sz="2500" dirty="0" smtClean="0">
                <a:solidFill>
                  <a:schemeClr val="bg1"/>
                </a:solidFill>
              </a:rPr>
              <a:t>e glorificação do nome de Deus. </a:t>
            </a:r>
            <a:endParaRPr lang="pt-BR" sz="2500" dirty="0" smtClean="0">
              <a:solidFill>
                <a:schemeClr val="bg1"/>
              </a:solidFill>
            </a:endParaRPr>
          </a:p>
          <a:p>
            <a:pPr marL="514350" indent="-514350"/>
            <a:r>
              <a:rPr lang="pt-BR" sz="2500" dirty="0" smtClean="0">
                <a:solidFill>
                  <a:schemeClr val="bg1"/>
                </a:solidFill>
              </a:rPr>
              <a:t>A primazia destes </a:t>
            </a:r>
            <a:r>
              <a:rPr lang="pt-BR" sz="2500" dirty="0" smtClean="0">
                <a:solidFill>
                  <a:schemeClr val="bg1"/>
                </a:solidFill>
              </a:rPr>
              <a:t>quatro entes resulta de sua posição (4:6), </a:t>
            </a:r>
            <a:r>
              <a:rPr lang="pt-BR" sz="2500" dirty="0" smtClean="0">
                <a:solidFill>
                  <a:schemeClr val="bg1"/>
                </a:solidFill>
              </a:rPr>
              <a:t>do grande </a:t>
            </a:r>
            <a:r>
              <a:rPr lang="pt-BR" sz="2500" dirty="0" smtClean="0">
                <a:solidFill>
                  <a:schemeClr val="bg1"/>
                </a:solidFill>
              </a:rPr>
              <a:t>número de olhos, de sua função de líderes </a:t>
            </a:r>
            <a:r>
              <a:rPr lang="pt-BR" sz="2500" dirty="0" smtClean="0">
                <a:solidFill>
                  <a:schemeClr val="bg1"/>
                </a:solidFill>
              </a:rPr>
              <a:t>da oração</a:t>
            </a:r>
            <a:endParaRPr lang="pt-BR" sz="2500" dirty="0" smtClean="0">
              <a:solidFill>
                <a:schemeClr val="bg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8021A0-9D5F-4A34-91EE-64829328AFD0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o">
  <a:themeElements>
    <a:clrScheme name="Metrô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dian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3348</TotalTime>
  <Words>843</Words>
  <Application>Microsoft Office PowerPoint</Application>
  <PresentationFormat>Apresentação na tela (4:3)</PresentationFormat>
  <Paragraphs>85</Paragraphs>
  <Slides>12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3" baseType="lpstr">
      <vt:lpstr>Mediano</vt:lpstr>
      <vt:lpstr>O trono de Deus</vt:lpstr>
      <vt:lpstr>Texto básico</vt:lpstr>
      <vt:lpstr>Introdução</vt:lpstr>
      <vt:lpstr>A sala do trono de Deus </vt:lpstr>
      <vt:lpstr>A sala do trono de Deus </vt:lpstr>
      <vt:lpstr>A sala do trono de Deus </vt:lpstr>
      <vt:lpstr>A sala do trono de Deus </vt:lpstr>
      <vt:lpstr>Os vinte e quatro anciãos</vt:lpstr>
      <vt:lpstr>Os quatro seres viventes</vt:lpstr>
      <vt:lpstr>Os quatro seres viventes</vt:lpstr>
      <vt:lpstr>Os quatro seres viventes</vt:lpstr>
      <vt:lpstr>Conclusão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Daisy</dc:creator>
  <cp:lastModifiedBy>Daisy Moitinho</cp:lastModifiedBy>
  <cp:revision>466</cp:revision>
  <dcterms:modified xsi:type="dcterms:W3CDTF">2014-03-08T00:02:10Z</dcterms:modified>
</cp:coreProperties>
</file>