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73" r:id="rId4"/>
    <p:sldId id="302" r:id="rId5"/>
    <p:sldId id="258" r:id="rId6"/>
    <p:sldId id="303" r:id="rId7"/>
    <p:sldId id="304" r:id="rId8"/>
    <p:sldId id="305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15.08.2014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15.08.2014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15.08.2014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15.08.2014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15.08.2014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15.08.2014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15.08.2014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15.08.2014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15.08.2014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15.08.2014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15.08.2014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Miquéias – a Importância da Obediência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Miquéias</a:t>
            </a:r>
            <a:r>
              <a:rPr lang="en-US" sz="4000" dirty="0" smtClean="0">
                <a:solidFill>
                  <a:schemeClr val="bg1"/>
                </a:solidFill>
              </a:rPr>
              <a:t> – </a:t>
            </a:r>
            <a:r>
              <a:rPr lang="en-US" sz="4000" dirty="0" smtClean="0">
                <a:solidFill>
                  <a:schemeClr val="bg1"/>
                </a:solidFill>
              </a:rPr>
              <a:t>um </a:t>
            </a:r>
            <a:r>
              <a:rPr lang="en-US" sz="4000" dirty="0" err="1" smtClean="0">
                <a:solidFill>
                  <a:schemeClr val="bg1"/>
                </a:solidFill>
              </a:rPr>
              <a:t>pouco</a:t>
            </a:r>
            <a:r>
              <a:rPr lang="en-US" sz="4000" dirty="0" smtClean="0">
                <a:solidFill>
                  <a:schemeClr val="bg1"/>
                </a:solidFill>
              </a:rPr>
              <a:t> do </a:t>
            </a:r>
            <a:r>
              <a:rPr lang="en-US" sz="4000" dirty="0" err="1" smtClean="0">
                <a:solidFill>
                  <a:schemeClr val="bg1"/>
                </a:solidFill>
              </a:rPr>
              <a:t>contexto</a:t>
            </a:r>
            <a:r>
              <a:rPr lang="en-US" sz="4000" dirty="0" smtClean="0">
                <a:solidFill>
                  <a:schemeClr val="bg1"/>
                </a:solidFill>
              </a:rPr>
              <a:t> social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Quando o povo começou a ter um rei houve mudanças profundas na vida e no estilo do povo.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agricultura e a pecuária </a:t>
            </a:r>
            <a:r>
              <a:rPr lang="pt-BR" dirty="0" smtClean="0">
                <a:solidFill>
                  <a:schemeClr val="bg1"/>
                </a:solidFill>
              </a:rPr>
              <a:t>que antes </a:t>
            </a:r>
            <a:r>
              <a:rPr lang="pt-BR" dirty="0" smtClean="0">
                <a:solidFill>
                  <a:schemeClr val="bg1"/>
                </a:solidFill>
              </a:rPr>
              <a:t>serviam apenas para sustento das famílias, </a:t>
            </a:r>
            <a:r>
              <a:rPr lang="pt-BR" dirty="0" smtClean="0">
                <a:solidFill>
                  <a:schemeClr val="bg1"/>
                </a:solidFill>
              </a:rPr>
              <a:t>agora teriam </a:t>
            </a:r>
            <a:r>
              <a:rPr lang="pt-BR" dirty="0" smtClean="0">
                <a:solidFill>
                  <a:schemeClr val="bg1"/>
                </a:solidFill>
              </a:rPr>
              <a:t>de suprir as necessidades de um rei (</a:t>
            </a:r>
            <a:r>
              <a:rPr lang="pt-BR" dirty="0" smtClean="0">
                <a:solidFill>
                  <a:schemeClr val="bg1"/>
                </a:solidFill>
              </a:rPr>
              <a:t>incluindo palácio</a:t>
            </a:r>
            <a:r>
              <a:rPr lang="pt-BR" dirty="0" smtClean="0">
                <a:solidFill>
                  <a:schemeClr val="bg1"/>
                </a:solidFill>
              </a:rPr>
              <a:t>, súditos, servos, etc.) e da nação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Não demorou muito e a sociedade </a:t>
            </a:r>
            <a:r>
              <a:rPr lang="pt-BR" dirty="0" smtClean="0">
                <a:solidFill>
                  <a:schemeClr val="bg1"/>
                </a:solidFill>
              </a:rPr>
              <a:t>israelita pós-tribal </a:t>
            </a:r>
            <a:r>
              <a:rPr lang="pt-BR" dirty="0" smtClean="0">
                <a:solidFill>
                  <a:schemeClr val="bg1"/>
                </a:solidFill>
              </a:rPr>
              <a:t>se viu em apuros devido às flagrantes injustiças.</a:t>
            </a:r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Miquéias</a:t>
            </a:r>
            <a:r>
              <a:rPr lang="en-US" sz="4000" dirty="0" smtClean="0">
                <a:solidFill>
                  <a:schemeClr val="bg1"/>
                </a:solidFill>
              </a:rPr>
              <a:t> – </a:t>
            </a:r>
            <a:r>
              <a:rPr lang="en-US" sz="4000" dirty="0" smtClean="0">
                <a:solidFill>
                  <a:schemeClr val="bg1"/>
                </a:solidFill>
              </a:rPr>
              <a:t>um </a:t>
            </a:r>
            <a:r>
              <a:rPr lang="en-US" sz="4000" dirty="0" err="1" smtClean="0">
                <a:solidFill>
                  <a:schemeClr val="bg1"/>
                </a:solidFill>
              </a:rPr>
              <a:t>pouco</a:t>
            </a:r>
            <a:r>
              <a:rPr lang="en-US" sz="4000" dirty="0" smtClean="0">
                <a:solidFill>
                  <a:schemeClr val="bg1"/>
                </a:solidFill>
              </a:rPr>
              <a:t> do </a:t>
            </a:r>
            <a:r>
              <a:rPr lang="en-US" sz="4000" dirty="0" err="1" smtClean="0">
                <a:solidFill>
                  <a:schemeClr val="bg1"/>
                </a:solidFill>
              </a:rPr>
              <a:t>contexto</a:t>
            </a:r>
            <a:r>
              <a:rPr lang="en-US" sz="4000" dirty="0" smtClean="0">
                <a:solidFill>
                  <a:schemeClr val="bg1"/>
                </a:solidFill>
              </a:rPr>
              <a:t> social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sistema, que já era por si mesmo severo</a:t>
            </a:r>
            <a:r>
              <a:rPr lang="pt-BR" dirty="0" smtClean="0">
                <a:solidFill>
                  <a:schemeClr val="bg1"/>
                </a:solidFill>
              </a:rPr>
              <a:t>, tornava-se </a:t>
            </a:r>
            <a:r>
              <a:rPr lang="pt-BR" dirty="0" smtClean="0">
                <a:solidFill>
                  <a:schemeClr val="bg1"/>
                </a:solidFill>
              </a:rPr>
              <a:t>cada vez mais cruel em virtude da </a:t>
            </a:r>
            <a:r>
              <a:rPr lang="pt-BR" dirty="0" smtClean="0">
                <a:solidFill>
                  <a:schemeClr val="bg1"/>
                </a:solidFill>
              </a:rPr>
              <a:t>ganância dos </a:t>
            </a:r>
            <a:r>
              <a:rPr lang="pt-BR" dirty="0" smtClean="0">
                <a:solidFill>
                  <a:schemeClr val="bg1"/>
                </a:solidFill>
              </a:rPr>
              <a:t>ricos, que se aproveitavam sem a menor </a:t>
            </a:r>
            <a:r>
              <a:rPr lang="pt-BR" dirty="0" smtClean="0">
                <a:solidFill>
                  <a:schemeClr val="bg1"/>
                </a:solidFill>
              </a:rPr>
              <a:t>consciência do </a:t>
            </a:r>
            <a:r>
              <a:rPr lang="pt-BR" dirty="0" smtClean="0">
                <a:solidFill>
                  <a:schemeClr val="bg1"/>
                </a:solidFill>
              </a:rPr>
              <a:t>estado de miséria dos pobres para ampliar </a:t>
            </a:r>
            <a:r>
              <a:rPr lang="pt-BR" dirty="0" smtClean="0">
                <a:solidFill>
                  <a:schemeClr val="bg1"/>
                </a:solidFill>
              </a:rPr>
              <a:t>suas posses</a:t>
            </a:r>
            <a:r>
              <a:rPr lang="pt-BR" dirty="0" smtClean="0">
                <a:solidFill>
                  <a:schemeClr val="bg1"/>
                </a:solidFill>
              </a:rPr>
              <a:t>, frequentemente recorrendo às práticas mais </a:t>
            </a:r>
            <a:r>
              <a:rPr lang="pt-BR" dirty="0" smtClean="0">
                <a:solidFill>
                  <a:schemeClr val="bg1"/>
                </a:solidFill>
              </a:rPr>
              <a:t>ilícitas  como </a:t>
            </a:r>
            <a:r>
              <a:rPr lang="pt-BR" dirty="0" smtClean="0">
                <a:solidFill>
                  <a:schemeClr val="bg1"/>
                </a:solidFill>
              </a:rPr>
              <a:t>falsificação de peso e medidas e a </a:t>
            </a:r>
            <a:r>
              <a:rPr lang="pt-BR" dirty="0" smtClean="0">
                <a:solidFill>
                  <a:schemeClr val="bg1"/>
                </a:solidFill>
              </a:rPr>
              <a:t>vários subterfúgios </a:t>
            </a:r>
            <a:r>
              <a:rPr lang="pt-BR" dirty="0" smtClean="0">
                <a:solidFill>
                  <a:schemeClr val="bg1"/>
                </a:solidFill>
              </a:rPr>
              <a:t>legais para conseguir os seus fins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Os necessitados </a:t>
            </a:r>
            <a:r>
              <a:rPr lang="pt-BR" dirty="0" smtClean="0">
                <a:solidFill>
                  <a:schemeClr val="bg1"/>
                </a:solidFill>
              </a:rPr>
              <a:t>não tinham a quem recorrer, pois, os chefes do povo que deviam exercer a justiça não o faziam.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nova estrutura acabou </a:t>
            </a:r>
            <a:r>
              <a:rPr lang="pt-BR" dirty="0" smtClean="0">
                <a:solidFill>
                  <a:schemeClr val="bg1"/>
                </a:solidFill>
              </a:rPr>
              <a:t>favorecendo a </a:t>
            </a:r>
            <a:r>
              <a:rPr lang="pt-BR" dirty="0" smtClean="0">
                <a:solidFill>
                  <a:schemeClr val="bg1"/>
                </a:solidFill>
              </a:rPr>
              <a:t>fartura de uns e a escassez da maioria.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Miquéias</a:t>
            </a:r>
            <a:r>
              <a:rPr lang="en-US" sz="4000" dirty="0" smtClean="0">
                <a:solidFill>
                  <a:schemeClr val="bg1"/>
                </a:solidFill>
              </a:rPr>
              <a:t> – </a:t>
            </a:r>
            <a:r>
              <a:rPr lang="en-US" sz="4000" dirty="0" smtClean="0">
                <a:solidFill>
                  <a:schemeClr val="bg1"/>
                </a:solidFill>
              </a:rPr>
              <a:t>um </a:t>
            </a:r>
            <a:r>
              <a:rPr lang="en-US" sz="4000" dirty="0" err="1" smtClean="0">
                <a:solidFill>
                  <a:schemeClr val="bg1"/>
                </a:solidFill>
              </a:rPr>
              <a:t>pouco</a:t>
            </a:r>
            <a:r>
              <a:rPr lang="en-US" sz="4000" dirty="0" smtClean="0">
                <a:solidFill>
                  <a:schemeClr val="bg1"/>
                </a:solidFill>
              </a:rPr>
              <a:t> do </a:t>
            </a:r>
            <a:r>
              <a:rPr lang="en-US" sz="4000" dirty="0" err="1" smtClean="0">
                <a:solidFill>
                  <a:schemeClr val="bg1"/>
                </a:solidFill>
              </a:rPr>
              <a:t>contexto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religioso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Um dos temas centrais de Miquéias é o </a:t>
            </a:r>
            <a:r>
              <a:rPr lang="pt-BR" dirty="0" smtClean="0">
                <a:solidFill>
                  <a:schemeClr val="bg1"/>
                </a:solidFill>
              </a:rPr>
              <a:t>combate ao </a:t>
            </a:r>
            <a:r>
              <a:rPr lang="pt-BR" dirty="0" smtClean="0">
                <a:solidFill>
                  <a:schemeClr val="bg1"/>
                </a:solidFill>
              </a:rPr>
              <a:t>mero formalismo religioso.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degradação da vida religiosa não foi </a:t>
            </a:r>
            <a:r>
              <a:rPr lang="pt-BR" dirty="0" smtClean="0">
                <a:solidFill>
                  <a:schemeClr val="bg1"/>
                </a:solidFill>
              </a:rPr>
              <a:t>marcada pela </a:t>
            </a:r>
            <a:r>
              <a:rPr lang="pt-BR" dirty="0" smtClean="0">
                <a:solidFill>
                  <a:schemeClr val="bg1"/>
                </a:solidFill>
              </a:rPr>
              <a:t>ausência do exercício da própria </a:t>
            </a:r>
            <a:r>
              <a:rPr lang="pt-BR" dirty="0" smtClean="0">
                <a:solidFill>
                  <a:schemeClr val="bg1"/>
                </a:solidFill>
              </a:rPr>
              <a:t>religião.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Miquéias reclamava que a religião que só matinha as aparências.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Ele denunciou, por exemplo, a confiança absurda que os sacerdotes, profetas e o povo depositavam nos ritos </a:t>
            </a:r>
            <a:r>
              <a:rPr lang="pt-BR" dirty="0" smtClean="0">
                <a:solidFill>
                  <a:schemeClr val="bg1"/>
                </a:solidFill>
              </a:rPr>
              <a:t>e sacrifícios.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 religião se tornou um sincretismo entre o judaísmo e outras religiões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Miquéias</a:t>
            </a:r>
            <a:r>
              <a:rPr lang="en-US" sz="4000" dirty="0" smtClean="0">
                <a:solidFill>
                  <a:schemeClr val="bg1"/>
                </a:solidFill>
              </a:rPr>
              <a:t> – </a:t>
            </a:r>
            <a:r>
              <a:rPr lang="en-US" sz="4000" dirty="0" smtClean="0">
                <a:solidFill>
                  <a:schemeClr val="bg1"/>
                </a:solidFill>
              </a:rPr>
              <a:t>um </a:t>
            </a:r>
            <a:r>
              <a:rPr lang="en-US" sz="4000" dirty="0" err="1" smtClean="0">
                <a:solidFill>
                  <a:schemeClr val="bg1"/>
                </a:solidFill>
              </a:rPr>
              <a:t>pouco</a:t>
            </a:r>
            <a:r>
              <a:rPr lang="en-US" sz="4000" dirty="0" smtClean="0">
                <a:solidFill>
                  <a:schemeClr val="bg1"/>
                </a:solidFill>
              </a:rPr>
              <a:t> do </a:t>
            </a:r>
            <a:r>
              <a:rPr lang="en-US" sz="4000" dirty="0" err="1" smtClean="0">
                <a:solidFill>
                  <a:schemeClr val="bg1"/>
                </a:solidFill>
              </a:rPr>
              <a:t>contexto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religioso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estilo de vida do povo era marcado </a:t>
            </a:r>
            <a:r>
              <a:rPr lang="pt-BR" dirty="0" smtClean="0">
                <a:solidFill>
                  <a:schemeClr val="bg1"/>
                </a:solidFill>
              </a:rPr>
              <a:t>por: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Na época </a:t>
            </a:r>
            <a:r>
              <a:rPr lang="pt-BR" dirty="0" smtClean="0">
                <a:solidFill>
                  <a:schemeClr val="bg1"/>
                </a:solidFill>
              </a:rPr>
              <a:t>de Miquéias a religião estatal tinha seu </a:t>
            </a:r>
            <a:r>
              <a:rPr lang="pt-BR" dirty="0" smtClean="0">
                <a:solidFill>
                  <a:schemeClr val="bg1"/>
                </a:solidFill>
              </a:rPr>
              <a:t>santuário abastecido </a:t>
            </a:r>
            <a:r>
              <a:rPr lang="pt-BR" dirty="0" smtClean="0">
                <a:solidFill>
                  <a:schemeClr val="bg1"/>
                </a:solidFill>
              </a:rPr>
              <a:t>com o melhor da terra e do gado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povo se esqueceu do está escrito em 1 Samuel 15:22</a:t>
            </a:r>
          </a:p>
          <a:p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23528" y="2060848"/>
          <a:ext cx="8496944" cy="24942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842096"/>
                <a:gridCol w="465484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Idolatria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feitiçaria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Prostituição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acúmulo de riquezas Ilícitas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Cobiça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pesos e medidas alterados para favorecer</a:t>
                      </a:r>
                    </a:p>
                    <a:p>
                      <a:r>
                        <a:rPr lang="pt-BR" dirty="0" smtClean="0"/>
                        <a:t>os ambiciosos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profecias sob pretexto de algum lucro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propagação da mentira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perversão do direito e da justiça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conivência com maus exemplos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quebra do mandamento relacionado à família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Miquéias</a:t>
            </a:r>
            <a:r>
              <a:rPr lang="en-US" sz="4000" dirty="0" smtClean="0">
                <a:solidFill>
                  <a:schemeClr val="bg1"/>
                </a:solidFill>
              </a:rPr>
              <a:t> – </a:t>
            </a:r>
            <a:r>
              <a:rPr lang="en-US" sz="4000" dirty="0" smtClean="0">
                <a:solidFill>
                  <a:schemeClr val="bg1"/>
                </a:solidFill>
              </a:rPr>
              <a:t>as </a:t>
            </a:r>
            <a:r>
              <a:rPr lang="en-US" sz="4000" dirty="0" err="1" smtClean="0">
                <a:solidFill>
                  <a:schemeClr val="bg1"/>
                </a:solidFill>
              </a:rPr>
              <a:t>profecias</a:t>
            </a:r>
            <a:r>
              <a:rPr lang="en-US" sz="4000" dirty="0" smtClean="0">
                <a:solidFill>
                  <a:schemeClr val="bg1"/>
                </a:solidFill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</a:rPr>
              <a:t>esperança</a:t>
            </a:r>
            <a:r>
              <a:rPr lang="en-US" sz="4000" dirty="0" smtClean="0">
                <a:solidFill>
                  <a:schemeClr val="bg1"/>
                </a:solidFill>
              </a:rPr>
              <a:t> e </a:t>
            </a:r>
            <a:r>
              <a:rPr lang="en-US" sz="4000" dirty="0" err="1" smtClean="0">
                <a:solidFill>
                  <a:schemeClr val="bg1"/>
                </a:solidFill>
              </a:rPr>
              <a:t>restauração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povo foi disciplinado através do cativeiro e isto não era sinal da falta de amor.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Miquéias trouxe em meio às profecias de julgamento</a:t>
            </a:r>
            <a:r>
              <a:rPr lang="pt-BR" dirty="0" smtClean="0">
                <a:solidFill>
                  <a:schemeClr val="bg1"/>
                </a:solidFill>
              </a:rPr>
              <a:t>, profecias </a:t>
            </a:r>
            <a:r>
              <a:rPr lang="pt-BR" dirty="0" smtClean="0">
                <a:solidFill>
                  <a:schemeClr val="bg1"/>
                </a:solidFill>
              </a:rPr>
              <a:t>de esperança para os judeus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promete: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Exaltar </a:t>
            </a:r>
            <a:r>
              <a:rPr lang="pt-BR" dirty="0" smtClean="0">
                <a:solidFill>
                  <a:schemeClr val="bg1"/>
                </a:solidFill>
              </a:rPr>
              <a:t>e estabelecer Jerusalém novamente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Fazer </a:t>
            </a:r>
            <a:r>
              <a:rPr lang="pt-BR" dirty="0" smtClean="0">
                <a:solidFill>
                  <a:schemeClr val="bg1"/>
                </a:solidFill>
              </a:rPr>
              <a:t>de Jerusalém um centro de reuniões universal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 </a:t>
            </a:r>
            <a:r>
              <a:rPr lang="pt-BR" dirty="0" smtClean="0">
                <a:solidFill>
                  <a:schemeClr val="bg1"/>
                </a:solidFill>
              </a:rPr>
              <a:t>“monte do Senhor” serão disseminados os  ensinamentos doutrinários e éticos para os </a:t>
            </a:r>
            <a:r>
              <a:rPr lang="pt-BR" dirty="0" smtClean="0">
                <a:solidFill>
                  <a:schemeClr val="bg1"/>
                </a:solidFill>
              </a:rPr>
              <a:t>povos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Miquéias</a:t>
            </a:r>
            <a:r>
              <a:rPr lang="en-US" sz="4000" dirty="0" smtClean="0">
                <a:solidFill>
                  <a:schemeClr val="bg1"/>
                </a:solidFill>
              </a:rPr>
              <a:t> – </a:t>
            </a:r>
            <a:r>
              <a:rPr lang="en-US" sz="4000" dirty="0" smtClean="0">
                <a:solidFill>
                  <a:schemeClr val="bg1"/>
                </a:solidFill>
              </a:rPr>
              <a:t>as </a:t>
            </a:r>
            <a:r>
              <a:rPr lang="en-US" sz="4000" dirty="0" err="1" smtClean="0">
                <a:solidFill>
                  <a:schemeClr val="bg1"/>
                </a:solidFill>
              </a:rPr>
              <a:t>profecias</a:t>
            </a:r>
            <a:r>
              <a:rPr lang="en-US" sz="4000" dirty="0" smtClean="0">
                <a:solidFill>
                  <a:schemeClr val="bg1"/>
                </a:solidFill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</a:rPr>
              <a:t>esperança</a:t>
            </a:r>
            <a:r>
              <a:rPr lang="en-US" sz="4000" dirty="0" smtClean="0">
                <a:solidFill>
                  <a:schemeClr val="bg1"/>
                </a:solidFill>
              </a:rPr>
              <a:t> e </a:t>
            </a:r>
            <a:r>
              <a:rPr lang="en-US" sz="4000" dirty="0" err="1" smtClean="0">
                <a:solidFill>
                  <a:schemeClr val="bg1"/>
                </a:solidFill>
              </a:rPr>
              <a:t>restauração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Um novo rei, o Messias de Belém.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Sob o comando deste novo rei estão reservados tempos de paz.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Este rei também trará um caráter pastoral em sua missão governamental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Ele trará de volta o Israel disperso para Israel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poderio militar do povo será semelhante a “chifres de bronze” e “unhas de ferro”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Uma liderança suficiente e capaz será levantada para derrotar os inimigos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povo de Jacó será imensamente multiplicado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00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presença da Lei e dos sinais da aliança </a:t>
            </a:r>
            <a:r>
              <a:rPr lang="pt-BR" dirty="0" smtClean="0">
                <a:solidFill>
                  <a:schemeClr val="bg1"/>
                </a:solidFill>
              </a:rPr>
              <a:t>como constituição </a:t>
            </a:r>
            <a:r>
              <a:rPr lang="pt-BR" dirty="0" smtClean="0">
                <a:solidFill>
                  <a:schemeClr val="bg1"/>
                </a:solidFill>
              </a:rPr>
              <a:t>nacional não significou que isso fazia </a:t>
            </a:r>
            <a:r>
              <a:rPr lang="pt-BR" dirty="0" smtClean="0">
                <a:solidFill>
                  <a:schemeClr val="bg1"/>
                </a:solidFill>
              </a:rPr>
              <a:t>de Israel </a:t>
            </a:r>
            <a:r>
              <a:rPr lang="pt-BR" dirty="0" smtClean="0">
                <a:solidFill>
                  <a:schemeClr val="bg1"/>
                </a:solidFill>
              </a:rPr>
              <a:t>um povo automaticamente mais santo e obediente.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Para que isso acontecesse, era necessário </a:t>
            </a:r>
            <a:r>
              <a:rPr lang="pt-BR" dirty="0" smtClean="0">
                <a:solidFill>
                  <a:schemeClr val="bg1"/>
                </a:solidFill>
              </a:rPr>
              <a:t>praticar a </a:t>
            </a:r>
            <a:r>
              <a:rPr lang="pt-BR" dirty="0" smtClean="0">
                <a:solidFill>
                  <a:schemeClr val="bg1"/>
                </a:solidFill>
              </a:rPr>
              <a:t>lei mediante o aprofundamento do </a:t>
            </a:r>
            <a:r>
              <a:rPr lang="pt-BR" dirty="0" smtClean="0">
                <a:solidFill>
                  <a:schemeClr val="bg1"/>
                </a:solidFill>
              </a:rPr>
              <a:t>relacionamento com </a:t>
            </a:r>
            <a:r>
              <a:rPr lang="pt-BR" dirty="0" smtClean="0">
                <a:solidFill>
                  <a:schemeClr val="bg1"/>
                </a:solidFill>
              </a:rPr>
              <a:t>Deus.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Quanto mais conhecemos o </a:t>
            </a:r>
            <a:r>
              <a:rPr lang="pt-BR" dirty="0" smtClean="0">
                <a:solidFill>
                  <a:schemeClr val="bg1"/>
                </a:solidFill>
              </a:rPr>
              <a:t>caráter de </a:t>
            </a:r>
            <a:r>
              <a:rPr lang="pt-BR" dirty="0" smtClean="0">
                <a:solidFill>
                  <a:schemeClr val="bg1"/>
                </a:solidFill>
              </a:rPr>
              <a:t>Deus, mais podemos confiar nele para o futuro.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Quanto mais conhecemos as promessas e </a:t>
            </a:r>
            <a:r>
              <a:rPr lang="pt-BR" dirty="0" smtClean="0">
                <a:solidFill>
                  <a:schemeClr val="bg1"/>
                </a:solidFill>
              </a:rPr>
              <a:t>alianças de </a:t>
            </a:r>
            <a:r>
              <a:rPr lang="pt-BR" dirty="0" smtClean="0">
                <a:solidFill>
                  <a:schemeClr val="bg1"/>
                </a:solidFill>
              </a:rPr>
              <a:t>Deus, mais paz teremos em nosso coração </a:t>
            </a:r>
            <a:r>
              <a:rPr lang="pt-BR" dirty="0" smtClean="0">
                <a:solidFill>
                  <a:schemeClr val="bg1"/>
                </a:solidFill>
              </a:rPr>
              <a:t>quando as </a:t>
            </a:r>
            <a:r>
              <a:rPr lang="pt-BR" dirty="0" smtClean="0">
                <a:solidFill>
                  <a:schemeClr val="bg1"/>
                </a:solidFill>
              </a:rPr>
              <a:t>coisas se desintegrarem ao nosso redor.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Quando Miquéias </a:t>
            </a:r>
            <a:r>
              <a:rPr lang="pt-BR" dirty="0" smtClean="0">
                <a:solidFill>
                  <a:schemeClr val="bg1"/>
                </a:solidFill>
              </a:rPr>
              <a:t>escreveu essa confissão de fé, parecia </a:t>
            </a:r>
            <a:r>
              <a:rPr lang="pt-BR" dirty="0" smtClean="0">
                <a:solidFill>
                  <a:schemeClr val="bg1"/>
                </a:solidFill>
              </a:rPr>
              <a:t>não haver </a:t>
            </a:r>
            <a:r>
              <a:rPr lang="pt-BR" dirty="0" smtClean="0">
                <a:solidFill>
                  <a:schemeClr val="bg1"/>
                </a:solidFill>
              </a:rPr>
              <a:t>esperança alguma para o futuro e, no entanto, </a:t>
            </a:r>
            <a:r>
              <a:rPr lang="pt-BR" dirty="0" smtClean="0">
                <a:solidFill>
                  <a:schemeClr val="bg1"/>
                </a:solidFill>
              </a:rPr>
              <a:t>para o </a:t>
            </a:r>
            <a:r>
              <a:rPr lang="pt-BR" dirty="0" smtClean="0">
                <a:solidFill>
                  <a:schemeClr val="bg1"/>
                </a:solidFill>
              </a:rPr>
              <a:t>profeta havia esperança, pois ele conhecia a Deus </a:t>
            </a:r>
            <a:r>
              <a:rPr lang="pt-BR" dirty="0" smtClean="0">
                <a:solidFill>
                  <a:schemeClr val="bg1"/>
                </a:solidFill>
              </a:rPr>
              <a:t>e confiava </a:t>
            </a:r>
            <a:r>
              <a:rPr lang="pt-BR" dirty="0" smtClean="0">
                <a:solidFill>
                  <a:schemeClr val="bg1"/>
                </a:solidFill>
              </a:rPr>
              <a:t>inteiramente nele.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Não </a:t>
            </a:r>
            <a:r>
              <a:rPr lang="pt-BR" dirty="0" smtClean="0">
                <a:solidFill>
                  <a:schemeClr val="bg1"/>
                </a:solidFill>
              </a:rPr>
              <a:t>importa quão </a:t>
            </a:r>
            <a:r>
              <a:rPr lang="pt-BR" dirty="0" smtClean="0">
                <a:solidFill>
                  <a:schemeClr val="bg1"/>
                </a:solidFill>
              </a:rPr>
              <a:t>escuro seja </a:t>
            </a:r>
            <a:r>
              <a:rPr lang="pt-BR" dirty="0" smtClean="0">
                <a:solidFill>
                  <a:schemeClr val="bg1"/>
                </a:solidFill>
              </a:rPr>
              <a:t>o dia, a luz das promessas de Deus continua a brilhar.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Não importa quão confusas e assustadoras </a:t>
            </a:r>
            <a:r>
              <a:rPr lang="pt-BR" dirty="0" smtClean="0">
                <a:solidFill>
                  <a:schemeClr val="bg1"/>
                </a:solidFill>
              </a:rPr>
              <a:t>sejam as </a:t>
            </a:r>
            <a:r>
              <a:rPr lang="pt-BR" dirty="0" smtClean="0">
                <a:solidFill>
                  <a:schemeClr val="bg1"/>
                </a:solidFill>
              </a:rPr>
              <a:t>circunstâncias, o caráter de Deus é o mesmo.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Você tem </a:t>
            </a:r>
            <a:r>
              <a:rPr lang="pt-BR" dirty="0" smtClean="0">
                <a:solidFill>
                  <a:schemeClr val="bg1"/>
                </a:solidFill>
              </a:rPr>
              <a:t>motivos de sobra para confiar nele!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Ele mostrou a você, ó homem, o que é bom </a:t>
            </a:r>
            <a:r>
              <a:rPr lang="pt-BR" dirty="0" smtClean="0">
                <a:solidFill>
                  <a:srgbClr val="92D050"/>
                </a:solidFill>
              </a:rPr>
              <a:t>e o </a:t>
            </a:r>
            <a:r>
              <a:rPr lang="pt-BR" dirty="0" smtClean="0">
                <a:solidFill>
                  <a:srgbClr val="92D050"/>
                </a:solidFill>
              </a:rPr>
              <a:t>que o Senhor exige: Pratique a justiça, ame a </a:t>
            </a:r>
            <a:r>
              <a:rPr lang="pt-BR" dirty="0" smtClean="0">
                <a:solidFill>
                  <a:srgbClr val="92D050"/>
                </a:solidFill>
              </a:rPr>
              <a:t>fidelidade e </a:t>
            </a:r>
            <a:r>
              <a:rPr lang="pt-BR" dirty="0" smtClean="0">
                <a:solidFill>
                  <a:srgbClr val="92D050"/>
                </a:solidFill>
              </a:rPr>
              <a:t>ande humildemente com o seu Deus.</a:t>
            </a:r>
            <a:r>
              <a:rPr lang="pt-BR" dirty="0" smtClean="0">
                <a:solidFill>
                  <a:schemeClr val="bg1"/>
                </a:solidFill>
              </a:rPr>
              <a:t>” (Miquéias </a:t>
            </a:r>
            <a:r>
              <a:rPr lang="pt-BR" dirty="0" smtClean="0">
                <a:solidFill>
                  <a:schemeClr val="bg1"/>
                </a:solidFill>
              </a:rPr>
              <a:t>6</a:t>
            </a:r>
            <a:r>
              <a:rPr lang="pt-BR" dirty="0" smtClean="0">
                <a:solidFill>
                  <a:schemeClr val="bg1"/>
                </a:solidFill>
              </a:rPr>
              <a:t>:8)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Autofit/>
          </a:bodyPr>
          <a:lstStyle/>
          <a:p>
            <a:r>
              <a:rPr lang="pt-BR" sz="2500" dirty="0" smtClean="0">
                <a:solidFill>
                  <a:schemeClr val="bg1"/>
                </a:solidFill>
              </a:rPr>
              <a:t>O povo a quem Miquéias profetizou era </a:t>
            </a:r>
            <a:r>
              <a:rPr lang="pt-BR" sz="2500" dirty="0" smtClean="0">
                <a:solidFill>
                  <a:schemeClr val="bg1"/>
                </a:solidFill>
              </a:rPr>
              <a:t>profundamente religioso</a:t>
            </a:r>
            <a:r>
              <a:rPr lang="pt-BR" sz="25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2500" dirty="0" smtClean="0">
                <a:solidFill>
                  <a:schemeClr val="bg1"/>
                </a:solidFill>
              </a:rPr>
              <a:t>Mas os contemporâneos de Miquéias </a:t>
            </a:r>
            <a:r>
              <a:rPr lang="pt-BR" sz="2500" dirty="0" smtClean="0">
                <a:solidFill>
                  <a:schemeClr val="bg1"/>
                </a:solidFill>
              </a:rPr>
              <a:t>não eram </a:t>
            </a:r>
            <a:r>
              <a:rPr lang="pt-BR" sz="2500" dirty="0" smtClean="0">
                <a:solidFill>
                  <a:schemeClr val="bg1"/>
                </a:solidFill>
              </a:rPr>
              <a:t>espirituais. Sentiam confiança na mera </a:t>
            </a:r>
            <a:r>
              <a:rPr lang="pt-BR" sz="2500" dirty="0" smtClean="0">
                <a:solidFill>
                  <a:schemeClr val="bg1"/>
                </a:solidFill>
              </a:rPr>
              <a:t>participação das </a:t>
            </a:r>
            <a:r>
              <a:rPr lang="pt-BR" sz="2500" dirty="0" smtClean="0">
                <a:solidFill>
                  <a:schemeClr val="bg1"/>
                </a:solidFill>
              </a:rPr>
              <a:t>cerimônias. </a:t>
            </a:r>
            <a:endParaRPr lang="pt-BR" sz="2500" dirty="0" smtClean="0">
              <a:solidFill>
                <a:schemeClr val="bg1"/>
              </a:solidFill>
            </a:endParaRPr>
          </a:p>
          <a:p>
            <a:r>
              <a:rPr lang="pt-BR" sz="2500" dirty="0" smtClean="0">
                <a:solidFill>
                  <a:schemeClr val="bg1"/>
                </a:solidFill>
              </a:rPr>
              <a:t>Não </a:t>
            </a:r>
            <a:r>
              <a:rPr lang="pt-BR" sz="2500" dirty="0" smtClean="0">
                <a:solidFill>
                  <a:schemeClr val="bg1"/>
                </a:solidFill>
              </a:rPr>
              <a:t>lhes ocorria que fosse </a:t>
            </a:r>
            <a:r>
              <a:rPr lang="pt-BR" sz="2500" dirty="0" smtClean="0">
                <a:solidFill>
                  <a:schemeClr val="bg1"/>
                </a:solidFill>
              </a:rPr>
              <a:t>importante a </a:t>
            </a:r>
            <a:r>
              <a:rPr lang="pt-BR" sz="2500" dirty="0" smtClean="0">
                <a:solidFill>
                  <a:schemeClr val="bg1"/>
                </a:solidFill>
              </a:rPr>
              <a:t>forma como se comportavam fora do templo.</a:t>
            </a:r>
            <a:endParaRPr lang="pt-BR" sz="25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Miquéias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– o </a:t>
            </a:r>
            <a:r>
              <a:rPr lang="en-US" dirty="0" err="1" smtClean="0">
                <a:solidFill>
                  <a:schemeClr val="bg1"/>
                </a:solidFill>
              </a:rPr>
              <a:t>profeta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Autofit/>
          </a:bodyPr>
          <a:lstStyle/>
          <a:p>
            <a:r>
              <a:rPr lang="pt-BR" sz="2250" dirty="0" smtClean="0">
                <a:solidFill>
                  <a:schemeClr val="bg1"/>
                </a:solidFill>
              </a:rPr>
              <a:t>O nome Miquéias significa “Quem é </a:t>
            </a:r>
            <a:r>
              <a:rPr lang="pt-BR" sz="2250" dirty="0" smtClean="0">
                <a:solidFill>
                  <a:schemeClr val="bg1"/>
                </a:solidFill>
              </a:rPr>
              <a:t>como </a:t>
            </a:r>
            <a:r>
              <a:rPr lang="pt-BR" sz="2250" dirty="0" err="1" smtClean="0">
                <a:solidFill>
                  <a:schemeClr val="bg1"/>
                </a:solidFill>
              </a:rPr>
              <a:t>Yahweh</a:t>
            </a:r>
            <a:r>
              <a:rPr lang="pt-BR" sz="2250" dirty="0" smtClean="0">
                <a:solidFill>
                  <a:schemeClr val="bg1"/>
                </a:solidFill>
              </a:rPr>
              <a:t>?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Por que um povo que já sabia quem era o Senhor, precisaria conhecê-lo? </a:t>
            </a:r>
            <a:endParaRPr lang="pt-BR" sz="2250" dirty="0" smtClean="0">
              <a:solidFill>
                <a:schemeClr val="bg1"/>
              </a:solidFill>
            </a:endParaRPr>
          </a:p>
          <a:p>
            <a:r>
              <a:rPr lang="pt-BR" sz="2250" dirty="0" smtClean="0">
                <a:solidFill>
                  <a:schemeClr val="bg1"/>
                </a:solidFill>
              </a:rPr>
              <a:t>Israel </a:t>
            </a:r>
            <a:r>
              <a:rPr lang="pt-BR" sz="2250" dirty="0" smtClean="0">
                <a:solidFill>
                  <a:schemeClr val="bg1"/>
                </a:solidFill>
              </a:rPr>
              <a:t>e Judá andaram </a:t>
            </a:r>
            <a:r>
              <a:rPr lang="pt-BR" sz="2250" dirty="0" smtClean="0">
                <a:solidFill>
                  <a:schemeClr val="bg1"/>
                </a:solidFill>
              </a:rPr>
              <a:t>em caminhos </a:t>
            </a:r>
            <a:r>
              <a:rPr lang="pt-BR" sz="2250" dirty="0" smtClean="0">
                <a:solidFill>
                  <a:schemeClr val="bg1"/>
                </a:solidFill>
              </a:rPr>
              <a:t>tão tortos que ficava difícil suas ações </a:t>
            </a:r>
            <a:r>
              <a:rPr lang="pt-BR" sz="2250" dirty="0" smtClean="0">
                <a:solidFill>
                  <a:schemeClr val="bg1"/>
                </a:solidFill>
              </a:rPr>
              <a:t>confirmarem algum </a:t>
            </a:r>
            <a:r>
              <a:rPr lang="pt-BR" sz="2250" dirty="0" smtClean="0">
                <a:solidFill>
                  <a:schemeClr val="bg1"/>
                </a:solidFill>
              </a:rPr>
              <a:t>conhecimento de Deus</a:t>
            </a:r>
            <a:r>
              <a:rPr lang="pt-BR" sz="2250" dirty="0" smtClean="0">
                <a:solidFill>
                  <a:schemeClr val="bg1"/>
                </a:solidFill>
              </a:rPr>
              <a:t>.</a:t>
            </a:r>
            <a:endParaRPr lang="pt-BR" sz="2250" dirty="0" smtClean="0">
              <a:solidFill>
                <a:schemeClr val="bg1"/>
              </a:solidFill>
            </a:endParaRPr>
          </a:p>
          <a:p>
            <a:r>
              <a:rPr lang="pt-BR" sz="2250" dirty="0" smtClean="0">
                <a:solidFill>
                  <a:schemeClr val="bg1"/>
                </a:solidFill>
              </a:rPr>
              <a:t>Miquéias viveu na última metade do século VIII A.C.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Foi contemporâneo de Isaías.</a:t>
            </a:r>
          </a:p>
          <a:p>
            <a:r>
              <a:rPr lang="pt-BR" sz="2250" dirty="0" smtClean="0">
                <a:solidFill>
                  <a:schemeClr val="bg1"/>
                </a:solidFill>
              </a:rPr>
              <a:t>Embora os dois profetas andavam em harmonia, eles </a:t>
            </a:r>
            <a:r>
              <a:rPr lang="pt-BR" sz="2250" dirty="0" smtClean="0">
                <a:solidFill>
                  <a:schemeClr val="bg1"/>
                </a:solidFill>
              </a:rPr>
              <a:t>possuíam </a:t>
            </a:r>
            <a:r>
              <a:rPr lang="pt-BR" sz="2250" dirty="0" smtClean="0">
                <a:solidFill>
                  <a:schemeClr val="bg1"/>
                </a:solidFill>
              </a:rPr>
              <a:t>algumas diferenças como:</a:t>
            </a:r>
          </a:p>
          <a:p>
            <a:endParaRPr lang="pt-BR" sz="2250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699792" y="4725144"/>
          <a:ext cx="60960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Miquéias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Isaías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Do povo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Aristocrata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homem rude do interior, um profeta dos humildes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refinado, conhecia a fundo os costumes da capital e frequentava os círculos da corte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Miquéias</a:t>
            </a:r>
            <a:r>
              <a:rPr lang="en-US" sz="4000" dirty="0" smtClean="0">
                <a:solidFill>
                  <a:schemeClr val="bg1"/>
                </a:solidFill>
              </a:rPr>
              <a:t> – o </a:t>
            </a:r>
            <a:r>
              <a:rPr lang="en-US" sz="4000" dirty="0" err="1" smtClean="0">
                <a:solidFill>
                  <a:schemeClr val="bg1"/>
                </a:solidFill>
              </a:rPr>
              <a:t>profeta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Miquéias era natural de </a:t>
            </a:r>
            <a:r>
              <a:rPr lang="pt-BR" dirty="0" err="1" smtClean="0">
                <a:solidFill>
                  <a:schemeClr val="bg1"/>
                </a:solidFill>
              </a:rPr>
              <a:t>Moresete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Ainda que a região fosse fértil e bem provida de água, </a:t>
            </a:r>
            <a:r>
              <a:rPr lang="pt-BR" dirty="0" smtClean="0">
                <a:solidFill>
                  <a:schemeClr val="bg1"/>
                </a:solidFill>
              </a:rPr>
              <a:t>lugar de </a:t>
            </a:r>
            <a:r>
              <a:rPr lang="pt-BR" dirty="0" smtClean="0">
                <a:solidFill>
                  <a:schemeClr val="bg1"/>
                </a:solidFill>
              </a:rPr>
              <a:t>plantações, pomares de olivas e pastos, os agricultores</a:t>
            </a:r>
            <a:r>
              <a:rPr lang="pt-BR" dirty="0" smtClean="0">
                <a:solidFill>
                  <a:schemeClr val="bg1"/>
                </a:solidFill>
              </a:rPr>
              <a:t>, entre </a:t>
            </a:r>
            <a:r>
              <a:rPr lang="pt-BR" dirty="0" smtClean="0">
                <a:solidFill>
                  <a:schemeClr val="bg1"/>
                </a:solidFill>
              </a:rPr>
              <a:t>os quais Miquéias fora criado, quase </a:t>
            </a:r>
            <a:r>
              <a:rPr lang="pt-BR" dirty="0" smtClean="0">
                <a:solidFill>
                  <a:schemeClr val="bg1"/>
                </a:solidFill>
              </a:rPr>
              <a:t>sempre estavam </a:t>
            </a:r>
            <a:r>
              <a:rPr lang="pt-BR" dirty="0" smtClean="0">
                <a:solidFill>
                  <a:schemeClr val="bg1"/>
                </a:solidFill>
              </a:rPr>
              <a:t>em dificuldades econômicas.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Oprimidos pelas dívidas</a:t>
            </a:r>
            <a:r>
              <a:rPr lang="pt-BR" dirty="0" smtClean="0">
                <a:solidFill>
                  <a:schemeClr val="bg1"/>
                </a:solidFill>
              </a:rPr>
              <a:t>, eles eram forçados a hipotecar suas </a:t>
            </a:r>
            <a:r>
              <a:rPr lang="pt-BR" dirty="0" smtClean="0">
                <a:solidFill>
                  <a:schemeClr val="bg1"/>
                </a:solidFill>
              </a:rPr>
              <a:t>propriedades aos </a:t>
            </a:r>
            <a:r>
              <a:rPr lang="pt-BR" dirty="0" smtClean="0">
                <a:solidFill>
                  <a:schemeClr val="bg1"/>
                </a:solidFill>
              </a:rPr>
              <a:t>ricos de </a:t>
            </a:r>
            <a:r>
              <a:rPr lang="pt-BR" dirty="0" err="1" smtClean="0">
                <a:solidFill>
                  <a:schemeClr val="bg1"/>
                </a:solidFill>
              </a:rPr>
              <a:t>Samaria</a:t>
            </a:r>
            <a:r>
              <a:rPr lang="pt-BR" dirty="0" smtClean="0">
                <a:solidFill>
                  <a:schemeClr val="bg1"/>
                </a:solidFill>
              </a:rPr>
              <a:t> e Jerusalém, os quais </a:t>
            </a:r>
            <a:r>
              <a:rPr lang="pt-BR" dirty="0" smtClean="0">
                <a:solidFill>
                  <a:schemeClr val="bg1"/>
                </a:solidFill>
              </a:rPr>
              <a:t>lhes desapropriavam </a:t>
            </a:r>
            <a:r>
              <a:rPr lang="pt-BR" dirty="0" smtClean="0">
                <a:solidFill>
                  <a:schemeClr val="bg1"/>
                </a:solidFill>
              </a:rPr>
              <a:t>as terras.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Assim, se tomavam </a:t>
            </a:r>
            <a:r>
              <a:rPr lang="pt-BR" dirty="0" smtClean="0">
                <a:solidFill>
                  <a:schemeClr val="bg1"/>
                </a:solidFill>
              </a:rPr>
              <a:t>arrendatários de </a:t>
            </a:r>
            <a:r>
              <a:rPr lang="pt-BR" dirty="0" smtClean="0">
                <a:solidFill>
                  <a:schemeClr val="bg1"/>
                </a:solidFill>
              </a:rPr>
              <a:t>fazendas, oprimidos por senhores </a:t>
            </a:r>
            <a:r>
              <a:rPr lang="pt-BR" dirty="0" smtClean="0">
                <a:solidFill>
                  <a:schemeClr val="bg1"/>
                </a:solidFill>
              </a:rPr>
              <a:t>gananciosos e </a:t>
            </a:r>
            <a:r>
              <a:rPr lang="pt-BR" dirty="0" smtClean="0">
                <a:solidFill>
                  <a:schemeClr val="bg1"/>
                </a:solidFill>
              </a:rPr>
              <a:t>insensíveis.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Suas mensagens contêm principalmente </a:t>
            </a:r>
            <a:r>
              <a:rPr lang="pt-BR" dirty="0" smtClean="0">
                <a:solidFill>
                  <a:schemeClr val="bg1"/>
                </a:solidFill>
              </a:rPr>
              <a:t>denúncias contra </a:t>
            </a:r>
            <a:r>
              <a:rPr lang="pt-BR" dirty="0" smtClean="0">
                <a:solidFill>
                  <a:schemeClr val="bg1"/>
                </a:solidFill>
              </a:rPr>
              <a:t>o povo e seu consequente julgamento e </a:t>
            </a:r>
            <a:r>
              <a:rPr lang="pt-BR" dirty="0" smtClean="0">
                <a:solidFill>
                  <a:schemeClr val="bg1"/>
                </a:solidFill>
              </a:rPr>
              <a:t>também mensagens </a:t>
            </a:r>
            <a:r>
              <a:rPr lang="pt-BR" dirty="0" smtClean="0">
                <a:solidFill>
                  <a:schemeClr val="bg1"/>
                </a:solidFill>
              </a:rPr>
              <a:t>de esperança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Miquéias</a:t>
            </a:r>
            <a:r>
              <a:rPr lang="en-US" sz="4000" dirty="0" smtClean="0">
                <a:solidFill>
                  <a:schemeClr val="bg1"/>
                </a:solidFill>
              </a:rPr>
              <a:t> – o </a:t>
            </a:r>
            <a:r>
              <a:rPr lang="en-US" sz="4000" dirty="0" err="1" smtClean="0">
                <a:solidFill>
                  <a:schemeClr val="bg1"/>
                </a:solidFill>
              </a:rPr>
              <a:t>profeta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Em linhas gerais </a:t>
            </a:r>
            <a:r>
              <a:rPr lang="pt-BR" dirty="0" smtClean="0">
                <a:solidFill>
                  <a:schemeClr val="bg1"/>
                </a:solidFill>
              </a:rPr>
              <a:t>os assuntos tratados por Miquéias são: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Denúncia contra </a:t>
            </a:r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injustiça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Denúncia </a:t>
            </a:r>
            <a:r>
              <a:rPr lang="pt-BR" dirty="0" smtClean="0">
                <a:solidFill>
                  <a:schemeClr val="bg1"/>
                </a:solidFill>
              </a:rPr>
              <a:t>contra a confiança </a:t>
            </a:r>
            <a:r>
              <a:rPr lang="pt-BR" dirty="0" smtClean="0">
                <a:solidFill>
                  <a:schemeClr val="bg1"/>
                </a:solidFill>
              </a:rPr>
              <a:t>depositada nos </a:t>
            </a:r>
            <a:r>
              <a:rPr lang="pt-BR" dirty="0" smtClean="0">
                <a:solidFill>
                  <a:schemeClr val="bg1"/>
                </a:solidFill>
              </a:rPr>
              <a:t>rituais de </a:t>
            </a:r>
            <a:r>
              <a:rPr lang="pt-BR" dirty="0" smtClean="0">
                <a:solidFill>
                  <a:schemeClr val="bg1"/>
                </a:solidFill>
              </a:rPr>
              <a:t>sacrifício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U</a:t>
            </a:r>
            <a:r>
              <a:rPr lang="pt-BR" dirty="0" smtClean="0">
                <a:solidFill>
                  <a:schemeClr val="bg1"/>
                </a:solidFill>
              </a:rPr>
              <a:t>m </a:t>
            </a:r>
            <a:r>
              <a:rPr lang="pt-BR" dirty="0" smtClean="0">
                <a:solidFill>
                  <a:schemeClr val="bg1"/>
                </a:solidFill>
              </a:rPr>
              <a:t>“</a:t>
            </a:r>
            <a:r>
              <a:rPr lang="pt-BR" dirty="0" err="1" smtClean="0">
                <a:solidFill>
                  <a:schemeClr val="bg1"/>
                </a:solidFill>
              </a:rPr>
              <a:t>rei-messias</a:t>
            </a:r>
            <a:r>
              <a:rPr lang="pt-BR" dirty="0" smtClean="0">
                <a:solidFill>
                  <a:schemeClr val="bg1"/>
                </a:solidFill>
              </a:rPr>
              <a:t>” que </a:t>
            </a:r>
            <a:r>
              <a:rPr lang="pt-BR" dirty="0" smtClean="0">
                <a:solidFill>
                  <a:schemeClr val="bg1"/>
                </a:solidFill>
              </a:rPr>
              <a:t>virá de </a:t>
            </a:r>
            <a:r>
              <a:rPr lang="pt-BR" dirty="0" smtClean="0">
                <a:solidFill>
                  <a:schemeClr val="bg1"/>
                </a:solidFill>
              </a:rPr>
              <a:t>Belém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Livramento </a:t>
            </a:r>
            <a:r>
              <a:rPr lang="pt-BR" dirty="0" smtClean="0">
                <a:solidFill>
                  <a:schemeClr val="bg1"/>
                </a:solidFill>
              </a:rPr>
              <a:t>futuro das mãos da Assíria.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Miquéias</a:t>
            </a:r>
            <a:r>
              <a:rPr lang="en-US" sz="4000" dirty="0" smtClean="0">
                <a:solidFill>
                  <a:schemeClr val="bg1"/>
                </a:solidFill>
              </a:rPr>
              <a:t> – </a:t>
            </a:r>
            <a:r>
              <a:rPr lang="en-US" sz="4000" dirty="0" smtClean="0">
                <a:solidFill>
                  <a:schemeClr val="bg1"/>
                </a:solidFill>
              </a:rPr>
              <a:t>um </a:t>
            </a:r>
            <a:r>
              <a:rPr lang="en-US" sz="4000" dirty="0" err="1" smtClean="0">
                <a:solidFill>
                  <a:schemeClr val="bg1"/>
                </a:solidFill>
              </a:rPr>
              <a:t>pouco</a:t>
            </a:r>
            <a:r>
              <a:rPr lang="en-US" sz="4000" dirty="0" smtClean="0">
                <a:solidFill>
                  <a:schemeClr val="bg1"/>
                </a:solidFill>
              </a:rPr>
              <a:t> do </a:t>
            </a:r>
            <a:r>
              <a:rPr lang="en-US" sz="4000" dirty="0" err="1" smtClean="0">
                <a:solidFill>
                  <a:schemeClr val="bg1"/>
                </a:solidFill>
              </a:rPr>
              <a:t>contexto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político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Seu ministério profético abrangeu os reinados </a:t>
            </a:r>
            <a:r>
              <a:rPr lang="pt-BR" dirty="0" smtClean="0">
                <a:solidFill>
                  <a:schemeClr val="bg1"/>
                </a:solidFill>
              </a:rPr>
              <a:t>de </a:t>
            </a:r>
            <a:r>
              <a:rPr lang="pt-BR" dirty="0" err="1" smtClean="0">
                <a:solidFill>
                  <a:schemeClr val="bg1"/>
                </a:solidFill>
              </a:rPr>
              <a:t>Jotão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(750-735 A.C.), </a:t>
            </a:r>
            <a:r>
              <a:rPr lang="pt-BR" dirty="0" err="1" smtClean="0">
                <a:solidFill>
                  <a:schemeClr val="bg1"/>
                </a:solidFill>
              </a:rPr>
              <a:t>Acaz</a:t>
            </a:r>
            <a:r>
              <a:rPr lang="pt-BR" dirty="0" smtClean="0">
                <a:solidFill>
                  <a:schemeClr val="bg1"/>
                </a:solidFill>
              </a:rPr>
              <a:t> (735-715 A.C.) e </a:t>
            </a:r>
            <a:r>
              <a:rPr lang="pt-BR" dirty="0" err="1" smtClean="0">
                <a:solidFill>
                  <a:schemeClr val="bg1"/>
                </a:solidFill>
              </a:rPr>
              <a:t>Ezequias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(715-686 A.C.).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crise no compromisso do povo </a:t>
            </a:r>
            <a:r>
              <a:rPr lang="pt-BR" dirty="0" smtClean="0">
                <a:solidFill>
                  <a:schemeClr val="bg1"/>
                </a:solidFill>
              </a:rPr>
              <a:t>com Deus </a:t>
            </a:r>
            <a:r>
              <a:rPr lang="pt-BR" dirty="0" smtClean="0">
                <a:solidFill>
                  <a:schemeClr val="bg1"/>
                </a:solidFill>
              </a:rPr>
              <a:t>era tão grande que as vozes proféticas não </a:t>
            </a:r>
            <a:r>
              <a:rPr lang="pt-BR" dirty="0" smtClean="0">
                <a:solidFill>
                  <a:schemeClr val="bg1"/>
                </a:solidFill>
              </a:rPr>
              <a:t>eram suficientes </a:t>
            </a:r>
            <a:r>
              <a:rPr lang="pt-BR" dirty="0" smtClean="0">
                <a:solidFill>
                  <a:schemeClr val="bg1"/>
                </a:solidFill>
              </a:rPr>
              <a:t>para acordar a liderança e o povo.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Tanto o reino do norte como o reino do sul estavam prestes a ser invadidos pelos seus inimigos.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Os dois reinos se uniram a outros povos para não serem conquistados e invadidos.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reino do norte através do rei Oséias firmou aliança com o Egito para não ser conquistado pela Assíria, mas não obteve sucesso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Miquéias</a:t>
            </a:r>
            <a:r>
              <a:rPr lang="en-US" sz="4000" dirty="0" smtClean="0">
                <a:solidFill>
                  <a:schemeClr val="bg1"/>
                </a:solidFill>
              </a:rPr>
              <a:t> – </a:t>
            </a:r>
            <a:r>
              <a:rPr lang="en-US" sz="4000" dirty="0" smtClean="0">
                <a:solidFill>
                  <a:schemeClr val="bg1"/>
                </a:solidFill>
              </a:rPr>
              <a:t>um </a:t>
            </a:r>
            <a:r>
              <a:rPr lang="en-US" sz="4000" dirty="0" err="1" smtClean="0">
                <a:solidFill>
                  <a:schemeClr val="bg1"/>
                </a:solidFill>
              </a:rPr>
              <a:t>pouco</a:t>
            </a:r>
            <a:r>
              <a:rPr lang="en-US" sz="4000" dirty="0" smtClean="0">
                <a:solidFill>
                  <a:schemeClr val="bg1"/>
                </a:solidFill>
              </a:rPr>
              <a:t> do </a:t>
            </a:r>
            <a:r>
              <a:rPr lang="en-US" sz="4000" dirty="0" err="1" smtClean="0">
                <a:solidFill>
                  <a:schemeClr val="bg1"/>
                </a:solidFill>
              </a:rPr>
              <a:t>contexto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político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sincretismo foi tão forte que </a:t>
            </a:r>
            <a:r>
              <a:rPr lang="pt-BR" dirty="0" err="1" smtClean="0">
                <a:solidFill>
                  <a:schemeClr val="bg1"/>
                </a:solidFill>
              </a:rPr>
              <a:t>Acaz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 trouxe uma </a:t>
            </a:r>
            <a:r>
              <a:rPr lang="pt-BR" dirty="0" smtClean="0">
                <a:solidFill>
                  <a:schemeClr val="bg1"/>
                </a:solidFill>
              </a:rPr>
              <a:t>cópia de um altar da </a:t>
            </a:r>
            <a:r>
              <a:rPr lang="pt-BR" dirty="0" smtClean="0">
                <a:solidFill>
                  <a:schemeClr val="bg1"/>
                </a:solidFill>
              </a:rPr>
              <a:t>religião assíria</a:t>
            </a:r>
            <a:r>
              <a:rPr lang="pt-BR" dirty="0" smtClean="0">
                <a:solidFill>
                  <a:schemeClr val="bg1"/>
                </a:solidFill>
              </a:rPr>
              <a:t>, </a:t>
            </a:r>
            <a:r>
              <a:rPr lang="pt-BR" dirty="0" smtClean="0">
                <a:solidFill>
                  <a:schemeClr val="bg1"/>
                </a:solidFill>
              </a:rPr>
              <a:t>para Judá e tirou </a:t>
            </a:r>
            <a:r>
              <a:rPr lang="pt-BR" dirty="0" smtClean="0">
                <a:solidFill>
                  <a:schemeClr val="bg1"/>
                </a:solidFill>
              </a:rPr>
              <a:t>o altar do Senhor do </a:t>
            </a:r>
            <a:r>
              <a:rPr lang="pt-BR" dirty="0" smtClean="0">
                <a:solidFill>
                  <a:schemeClr val="bg1"/>
                </a:solidFill>
              </a:rPr>
              <a:t>lugar devido </a:t>
            </a:r>
            <a:r>
              <a:rPr lang="pt-BR" dirty="0" smtClean="0">
                <a:solidFill>
                  <a:schemeClr val="bg1"/>
                </a:solidFill>
              </a:rPr>
              <a:t>e o pôs de </a:t>
            </a:r>
            <a:r>
              <a:rPr lang="pt-BR" dirty="0" smtClean="0">
                <a:solidFill>
                  <a:schemeClr val="bg1"/>
                </a:solidFill>
              </a:rPr>
              <a:t>lado.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Pode até </a:t>
            </a:r>
            <a:r>
              <a:rPr lang="pt-BR" dirty="0" smtClean="0">
                <a:solidFill>
                  <a:schemeClr val="bg1"/>
                </a:solidFill>
              </a:rPr>
              <a:t>parecer um </a:t>
            </a:r>
            <a:r>
              <a:rPr lang="pt-BR" dirty="0" smtClean="0">
                <a:solidFill>
                  <a:schemeClr val="bg1"/>
                </a:solidFill>
              </a:rPr>
              <a:t>ato sem importância, mas passava uma </a:t>
            </a:r>
            <a:r>
              <a:rPr lang="pt-BR" dirty="0" smtClean="0">
                <a:solidFill>
                  <a:schemeClr val="bg1"/>
                </a:solidFill>
              </a:rPr>
              <a:t>mensagem terrível</a:t>
            </a:r>
            <a:r>
              <a:rPr lang="pt-BR" dirty="0" smtClean="0">
                <a:solidFill>
                  <a:schemeClr val="bg1"/>
                </a:solidFill>
              </a:rPr>
              <a:t>: o Senhor não tem mais o primeiro lugar aqui!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Miquéias</a:t>
            </a:r>
            <a:r>
              <a:rPr lang="en-US" sz="4000" dirty="0" smtClean="0">
                <a:solidFill>
                  <a:schemeClr val="bg1"/>
                </a:solidFill>
              </a:rPr>
              <a:t> – </a:t>
            </a:r>
            <a:r>
              <a:rPr lang="en-US" sz="4000" dirty="0" smtClean="0">
                <a:solidFill>
                  <a:schemeClr val="bg1"/>
                </a:solidFill>
              </a:rPr>
              <a:t>um </a:t>
            </a:r>
            <a:r>
              <a:rPr lang="en-US" sz="4000" dirty="0" err="1" smtClean="0">
                <a:solidFill>
                  <a:schemeClr val="bg1"/>
                </a:solidFill>
              </a:rPr>
              <a:t>pouco</a:t>
            </a:r>
            <a:r>
              <a:rPr lang="en-US" sz="4000" dirty="0" smtClean="0">
                <a:solidFill>
                  <a:schemeClr val="bg1"/>
                </a:solidFill>
              </a:rPr>
              <a:t> do </a:t>
            </a:r>
            <a:r>
              <a:rPr lang="en-US" sz="4000" dirty="0" err="1" smtClean="0">
                <a:solidFill>
                  <a:schemeClr val="bg1"/>
                </a:solidFill>
              </a:rPr>
              <a:t>contexto</a:t>
            </a:r>
            <a:r>
              <a:rPr lang="en-US" sz="4000" dirty="0" smtClean="0">
                <a:solidFill>
                  <a:schemeClr val="bg1"/>
                </a:solidFill>
              </a:rPr>
              <a:t> social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estrutura </a:t>
            </a:r>
            <a:r>
              <a:rPr lang="pt-BR" dirty="0" smtClean="0">
                <a:solidFill>
                  <a:schemeClr val="bg1"/>
                </a:solidFill>
              </a:rPr>
              <a:t>social na época dos juízes dava-se </a:t>
            </a:r>
            <a:r>
              <a:rPr lang="pt-BR" dirty="0" smtClean="0">
                <a:solidFill>
                  <a:schemeClr val="bg1"/>
                </a:solidFill>
              </a:rPr>
              <a:t>assim</a:t>
            </a:r>
            <a:r>
              <a:rPr lang="pt-BR" dirty="0" smtClean="0">
                <a:solidFill>
                  <a:schemeClr val="bg1"/>
                </a:solidFill>
              </a:rPr>
              <a:t>: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Uma das principais características </a:t>
            </a:r>
            <a:r>
              <a:rPr lang="pt-BR" dirty="0" smtClean="0">
                <a:solidFill>
                  <a:schemeClr val="bg1"/>
                </a:solidFill>
              </a:rPr>
              <a:t>deste período </a:t>
            </a:r>
            <a:r>
              <a:rPr lang="pt-BR" dirty="0" smtClean="0">
                <a:solidFill>
                  <a:schemeClr val="bg1"/>
                </a:solidFill>
              </a:rPr>
              <a:t>é que as tribos eram verdadeiros grupos </a:t>
            </a:r>
            <a:r>
              <a:rPr lang="pt-BR" dirty="0" smtClean="0">
                <a:solidFill>
                  <a:schemeClr val="bg1"/>
                </a:solidFill>
              </a:rPr>
              <a:t>autônomos que </a:t>
            </a:r>
            <a:r>
              <a:rPr lang="pt-BR" dirty="0" smtClean="0">
                <a:solidFill>
                  <a:schemeClr val="bg1"/>
                </a:solidFill>
              </a:rPr>
              <a:t>estavam ligados entre si por uma linhagem </a:t>
            </a:r>
            <a:r>
              <a:rPr lang="pt-BR" dirty="0" smtClean="0">
                <a:solidFill>
                  <a:schemeClr val="bg1"/>
                </a:solidFill>
              </a:rPr>
              <a:t>de sangue</a:t>
            </a:r>
            <a:r>
              <a:rPr lang="pt-BR" dirty="0" smtClean="0">
                <a:solidFill>
                  <a:schemeClr val="bg1"/>
                </a:solidFill>
              </a:rPr>
              <a:t>, oriunda do cabeça da família.</a:t>
            </a:r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l="39756" t="42829" r="39080" b="34329"/>
          <a:stretch>
            <a:fillRect/>
          </a:stretch>
        </p:blipFill>
        <p:spPr bwMode="auto">
          <a:xfrm>
            <a:off x="1691680" y="2492896"/>
            <a:ext cx="3678803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5177</TotalTime>
  <Words>1279</Words>
  <Application>Microsoft Office PowerPoint</Application>
  <PresentationFormat>Apresentação na tela (4:3)</PresentationFormat>
  <Paragraphs>125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Mediano</vt:lpstr>
      <vt:lpstr>Miquéias – a Importância da Obediência</vt:lpstr>
      <vt:lpstr>Texto básico</vt:lpstr>
      <vt:lpstr>Introdução</vt:lpstr>
      <vt:lpstr>Miquéias – o profeta</vt:lpstr>
      <vt:lpstr>Miquéias – o profeta</vt:lpstr>
      <vt:lpstr>Miquéias – o profeta</vt:lpstr>
      <vt:lpstr>Miquéias – um pouco do contexto político</vt:lpstr>
      <vt:lpstr>Miquéias – um pouco do contexto político</vt:lpstr>
      <vt:lpstr>Miquéias – um pouco do contexto social</vt:lpstr>
      <vt:lpstr>Miquéias – um pouco do contexto social</vt:lpstr>
      <vt:lpstr>Miquéias – um pouco do contexto social</vt:lpstr>
      <vt:lpstr>Miquéias – um pouco do contexto religioso</vt:lpstr>
      <vt:lpstr>Miquéias – um pouco do contexto religioso</vt:lpstr>
      <vt:lpstr>Miquéias – as profecias de esperança e restauração</vt:lpstr>
      <vt:lpstr>Miquéias – as profecias de esperança e restauração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807</cp:revision>
  <dcterms:modified xsi:type="dcterms:W3CDTF">2014-08-15T23:03:26Z</dcterms:modified>
</cp:coreProperties>
</file>