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73" r:id="rId4"/>
    <p:sldId id="258" r:id="rId5"/>
    <p:sldId id="282" r:id="rId6"/>
    <p:sldId id="283" r:id="rId7"/>
    <p:sldId id="274" r:id="rId8"/>
    <p:sldId id="276" r:id="rId9"/>
    <p:sldId id="285" r:id="rId10"/>
    <p:sldId id="284" r:id="rId11"/>
    <p:sldId id="281" r:id="rId12"/>
    <p:sldId id="28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21.06.2014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21.06.2014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21.06.2014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21.06.2014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21.06.2014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21.06.2014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21.06.2014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21.06.2014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21.06.2014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perseverança na vida Cristã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Tiago 5:7-12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Paciência</a:t>
            </a:r>
            <a:r>
              <a:rPr lang="en-US" sz="4000" dirty="0" smtClean="0">
                <a:solidFill>
                  <a:schemeClr val="bg1"/>
                </a:solidFill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</a:rPr>
              <a:t>Jó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objetivo final dos sofrimentos é determinar a perseverança, sem que a fé fraqueje, e nisso ele serve como exemplo a ser imitado por nós.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recompensa aquele que permanece fiel nas tribulações.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Se os cristãos permanecerem fiéis e não cederem à tentação de abandonar Deus, eles verão por si mesmos a bondade de Deus, como </a:t>
            </a:r>
            <a:r>
              <a:rPr lang="pt-BR" dirty="0" err="1" smtClean="0">
                <a:solidFill>
                  <a:schemeClr val="bg1"/>
                </a:solidFill>
              </a:rPr>
              <a:t>Jó</a:t>
            </a:r>
            <a:r>
              <a:rPr lang="pt-BR" dirty="0" smtClean="0">
                <a:solidFill>
                  <a:schemeClr val="bg1"/>
                </a:solidFill>
              </a:rPr>
              <a:t> viu, e por fim serão capazes de louvar a Deus por sua bondade e compaixão.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À semelhança do que aconteceu com </a:t>
            </a:r>
            <a:r>
              <a:rPr lang="pt-BR" dirty="0" err="1" smtClean="0">
                <a:solidFill>
                  <a:schemeClr val="bg1"/>
                </a:solidFill>
              </a:rPr>
              <a:t>Jó</a:t>
            </a:r>
            <a:r>
              <a:rPr lang="pt-BR" dirty="0" smtClean="0">
                <a:solidFill>
                  <a:schemeClr val="bg1"/>
                </a:solidFill>
              </a:rPr>
              <a:t>, depois de suportar pacientemente o sofrimento injusto, eles também haveriam de receber misericórdia da parte de Deus.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Que aguardassem, portanto, com paciência, o dia do Senhor.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cristão deve ter um falar seguro, no qual não deve ter lugar para murmuração, não deve empenhar desnecessariamente a palavra. (v. 12)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Em qualquer circunstância, a dignidade do cristão deve permanecer.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Sob perseguição, ele é perseverante.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Em aflição, ele não murmura.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Em qualquer momento, sua palavra é verdadeira.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https://www.youtube.com/watch?v=6D91cf_bJKs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Sede vós também pacientes e fortalecei o vosso coração, pois a vinda do Senhor está próxima.</a:t>
            </a:r>
            <a:r>
              <a:rPr lang="pt-BR" dirty="0" smtClean="0">
                <a:solidFill>
                  <a:schemeClr val="bg1"/>
                </a:solidFill>
              </a:rPr>
              <a:t>" (Tiago 5:8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Definição de paciência segundo o dicionário Michaelis: 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Virtude de quem suporta males e incômodos sem queixumes nem revolta. 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Qualidade de quem espera com calma o que tarda. 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Perseverança em continuar um trabalho, apesar de suas dificuldades e demora.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Será que podemos experimentar esse tipo de paciência até Jesus voltar?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Paciência</a:t>
            </a:r>
            <a:r>
              <a:rPr lang="en-US" sz="4000" dirty="0" smtClean="0">
                <a:solidFill>
                  <a:schemeClr val="bg1"/>
                </a:solidFill>
              </a:rPr>
              <a:t> do </a:t>
            </a:r>
            <a:r>
              <a:rPr lang="en-US" sz="4000" dirty="0" err="1" smtClean="0">
                <a:solidFill>
                  <a:schemeClr val="bg1"/>
                </a:solidFill>
              </a:rPr>
              <a:t>Lavrador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 uma pessoa é impaciente, ela nunca deve ser um agricultor.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agricultor necessita de muita paciência para aguardar até que a natureza faça sua obra.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cristão, por sua vez, necessita de muita paciência para aguardar até que Cristo venha.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Durante essa espera, eles têm que confirmar sua fé.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Não devem desesperar-se nem desanimar-se pelos contratempos ou pela situação desfavorável em que se encontram.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Antes devem perseverar com coragem!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Paciência</a:t>
            </a:r>
            <a:r>
              <a:rPr lang="en-US" sz="4000" dirty="0" smtClean="0">
                <a:solidFill>
                  <a:schemeClr val="bg1"/>
                </a:solidFill>
              </a:rPr>
              <a:t> do </a:t>
            </a:r>
            <a:r>
              <a:rPr lang="en-US" sz="4000" dirty="0" err="1" smtClean="0">
                <a:solidFill>
                  <a:schemeClr val="bg1"/>
                </a:solidFill>
              </a:rPr>
              <a:t>Lavrador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mesma forma, o desânimo dos cristãos não deveria expressar-se em queixas e murmurações. (v. 9)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que Tiago está dizendo é que eles não deveriam culpar os outros pelos problemas que estavam enfrentando.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As decisões a respeito de quem realmente é o culpado, em última análise, cabem ao Juiz, isto é, Deus ou Cristo.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Paciência</a:t>
            </a:r>
            <a:r>
              <a:rPr lang="en-US" sz="4000" dirty="0" smtClean="0">
                <a:solidFill>
                  <a:schemeClr val="bg1"/>
                </a:solidFill>
              </a:rPr>
              <a:t> dos </a:t>
            </a:r>
            <a:r>
              <a:rPr lang="en-US" sz="4000" dirty="0" err="1" smtClean="0">
                <a:solidFill>
                  <a:schemeClr val="bg1"/>
                </a:solidFill>
              </a:rPr>
              <a:t>Profetas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Autofit/>
          </a:bodyPr>
          <a:lstStyle/>
          <a:p>
            <a:r>
              <a:rPr lang="pt-BR" sz="2300" dirty="0" smtClean="0">
                <a:solidFill>
                  <a:schemeClr val="bg1"/>
                </a:solidFill>
              </a:rPr>
              <a:t>Tiago encoraja os cristãos a usarem alguns modelos de conduta que devem tomar como exemplo de sofrimento e paciência.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Os profetas foram homens que andaram com Deus, ouviram a voz de Deus, falaram em nome de Deus, mas passaram também por grandes aflições.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Privilégio e provas caminharam juntos na vida dos profetas.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Isaías não foi ouvido pelo seu povo. Ele foi serrado ao meio. 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Jeremias foi preso, jogado num poço e maltratado por pregar a verdade. 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Daniel sofreu ameaça e perseguição por causa da sua fidelidade a Deus, a ponto de ser jogado na cova dos leões.</a:t>
            </a:r>
          </a:p>
          <a:p>
            <a:r>
              <a:rPr lang="pt-BR" sz="2300" dirty="0" smtClean="0">
                <a:solidFill>
                  <a:schemeClr val="bg1"/>
                </a:solidFill>
              </a:rPr>
              <a:t>Leitura de Hebreus 11:35-38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Paciência</a:t>
            </a:r>
            <a:r>
              <a:rPr lang="en-US" sz="4000" dirty="0" smtClean="0">
                <a:solidFill>
                  <a:schemeClr val="bg1"/>
                </a:solidFill>
              </a:rPr>
              <a:t> dos </a:t>
            </a:r>
            <a:r>
              <a:rPr lang="en-US" sz="4000" dirty="0" err="1" smtClean="0">
                <a:solidFill>
                  <a:schemeClr val="bg1"/>
                </a:solidFill>
              </a:rPr>
              <a:t>Profetas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Autofit/>
          </a:bodyPr>
          <a:lstStyle/>
          <a:p>
            <a:r>
              <a:rPr lang="pt-BR" sz="2700" dirty="0" smtClean="0">
                <a:solidFill>
                  <a:schemeClr val="bg1"/>
                </a:solidFill>
              </a:rPr>
              <a:t>Quando você estiver enfrentando sofrimento,</a:t>
            </a:r>
          </a:p>
          <a:p>
            <a:r>
              <a:rPr lang="pt-BR" sz="2700" dirty="0" smtClean="0">
                <a:solidFill>
                  <a:schemeClr val="bg1"/>
                </a:solidFill>
              </a:rPr>
              <a:t>não coloque em dúvida o amor de Deus, pois pessoas que andaram com Deus como você também passaram pelas aflições. Seja paciente!</a:t>
            </a:r>
          </a:p>
          <a:p>
            <a:r>
              <a:rPr lang="pt-BR" sz="2700" dirty="0" smtClean="0">
                <a:solidFill>
                  <a:schemeClr val="bg1"/>
                </a:solidFill>
              </a:rPr>
              <a:t>Então, Tiago lembra aos seus leitores que o próprio Jesus havia dito que o homem que suportasse até o fim seria bem-aventurado, porque receberia a salvação.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Paciência</a:t>
            </a:r>
            <a:r>
              <a:rPr lang="en-US" sz="4000" dirty="0" smtClean="0">
                <a:solidFill>
                  <a:schemeClr val="bg1"/>
                </a:solidFill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</a:rPr>
              <a:t>Jó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lnSpcReduction="10000"/>
          </a:bodyPr>
          <a:lstStyle/>
          <a:p>
            <a:r>
              <a:rPr lang="pt-BR" dirty="0" err="1" smtClean="0">
                <a:solidFill>
                  <a:schemeClr val="bg1"/>
                </a:solidFill>
              </a:rPr>
              <a:t>Jó</a:t>
            </a:r>
            <a:r>
              <a:rPr lang="pt-BR" dirty="0" smtClean="0">
                <a:solidFill>
                  <a:schemeClr val="bg1"/>
                </a:solidFill>
              </a:rPr>
              <a:t> é considerado nas Escrituras Hebraicas um exemplo de fé e retidão, junto com Noé e Daniel. (Ezequiel 14:14)	</a:t>
            </a:r>
          </a:p>
          <a:p>
            <a:r>
              <a:rPr lang="pt-BR" dirty="0" err="1" smtClean="0">
                <a:solidFill>
                  <a:schemeClr val="bg1"/>
                </a:solidFill>
              </a:rPr>
              <a:t>Jó</a:t>
            </a:r>
            <a:r>
              <a:rPr lang="pt-BR" dirty="0" smtClean="0">
                <a:solidFill>
                  <a:schemeClr val="bg1"/>
                </a:solidFill>
              </a:rPr>
              <a:t> era um homem piedoso, justo, próspero, bom pai, sacerdote da família, preocupado com a glória de Deus.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próprio Deus dá testemunho a seu respeito.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Não obstante, ele perdeu todos os seus bens, todos os seus filhos e também a sua saúde (</a:t>
            </a:r>
            <a:r>
              <a:rPr lang="pt-BR" dirty="0" err="1" smtClean="0">
                <a:solidFill>
                  <a:schemeClr val="bg1"/>
                </a:solidFill>
              </a:rPr>
              <a:t>Jó</a:t>
            </a:r>
            <a:r>
              <a:rPr lang="pt-BR" dirty="0" smtClean="0">
                <a:solidFill>
                  <a:schemeClr val="bg1"/>
                </a:solidFill>
              </a:rPr>
              <a:t> 1:22; 2:10). </a:t>
            </a:r>
          </a:p>
          <a:p>
            <a:r>
              <a:rPr lang="pt-BR" dirty="0" err="1" smtClean="0">
                <a:solidFill>
                  <a:schemeClr val="bg1"/>
                </a:solidFill>
              </a:rPr>
              <a:t>Jó</a:t>
            </a:r>
            <a:r>
              <a:rPr lang="pt-BR" dirty="0" smtClean="0">
                <a:solidFill>
                  <a:schemeClr val="bg1"/>
                </a:solidFill>
              </a:rPr>
              <a:t> perdeu o apoio da sua mulher e o apoio dos seus amigos.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Paciência</a:t>
            </a:r>
            <a:r>
              <a:rPr lang="en-US" sz="4000" dirty="0" smtClean="0">
                <a:solidFill>
                  <a:schemeClr val="bg1"/>
                </a:solidFill>
              </a:rPr>
              <a:t> de </a:t>
            </a:r>
            <a:r>
              <a:rPr lang="en-US" sz="4000" dirty="0" err="1" smtClean="0">
                <a:solidFill>
                  <a:schemeClr val="bg1"/>
                </a:solidFill>
              </a:rPr>
              <a:t>Jó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Lembremo-nos de que a paciência de </a:t>
            </a:r>
            <a:r>
              <a:rPr lang="pt-BR" dirty="0" err="1" smtClean="0">
                <a:solidFill>
                  <a:schemeClr val="bg1"/>
                </a:solidFill>
              </a:rPr>
              <a:t>Jó</a:t>
            </a:r>
            <a:r>
              <a:rPr lang="pt-BR" dirty="0" smtClean="0">
                <a:solidFill>
                  <a:schemeClr val="bg1"/>
                </a:solidFill>
              </a:rPr>
              <a:t> não foi passiva, mas ativa, ou seja, ele teve a ação de perseverar, de sofrer, de suportar calma e heroicamente as provações, sem se deixar abater. É uma atitude dinâmica.</a:t>
            </a:r>
          </a:p>
          <a:p>
            <a:r>
              <a:rPr lang="pt-BR" dirty="0" err="1" smtClean="0">
                <a:solidFill>
                  <a:schemeClr val="bg1"/>
                </a:solidFill>
              </a:rPr>
              <a:t>Jó</a:t>
            </a:r>
            <a:r>
              <a:rPr lang="pt-BR" dirty="0" smtClean="0">
                <a:solidFill>
                  <a:schemeClr val="bg1"/>
                </a:solidFill>
              </a:rPr>
              <a:t> questionou, protestou, argumentou, chorou, lamentou, discutiu com Deus.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Contudo, seu mérito foi nunca abandonar a fé e a confiança em Deus, mesmo sem compreender plenamente a causa do seu sofrimento.</a:t>
            </a:r>
          </a:p>
          <a:p>
            <a:r>
              <a:rPr lang="pt-BR" dirty="0" err="1" smtClean="0">
                <a:solidFill>
                  <a:schemeClr val="bg1"/>
                </a:solidFill>
              </a:rPr>
              <a:t>Jó</a:t>
            </a:r>
            <a:r>
              <a:rPr lang="pt-BR" dirty="0" smtClean="0">
                <a:solidFill>
                  <a:schemeClr val="bg1"/>
                </a:solidFill>
              </a:rPr>
              <a:t> se queixou, mas permaneceu leal e fiel a Deus  em seus sofrimentos.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Não se esqueça dos capítulos 38 à 41, quando Deus responde a </a:t>
            </a:r>
            <a:r>
              <a:rPr lang="pt-BR" dirty="0" err="1" smtClean="0">
                <a:solidFill>
                  <a:schemeClr val="bg1"/>
                </a:solidFill>
              </a:rPr>
              <a:t>Jó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4205</TotalTime>
  <Words>773</Words>
  <Application>Microsoft Office PowerPoint</Application>
  <PresentationFormat>Apresentação na tela (4:3)</PresentationFormat>
  <Paragraphs>76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Mediano</vt:lpstr>
      <vt:lpstr>A perseverança na vida Cristã</vt:lpstr>
      <vt:lpstr>Texto básico</vt:lpstr>
      <vt:lpstr>Introdução</vt:lpstr>
      <vt:lpstr>A Paciência do Lavrador</vt:lpstr>
      <vt:lpstr>A Paciência do Lavrador</vt:lpstr>
      <vt:lpstr>A Paciência dos Profetas</vt:lpstr>
      <vt:lpstr>A Paciência dos Profetas</vt:lpstr>
      <vt:lpstr>A Paciência de Jó</vt:lpstr>
      <vt:lpstr>A Paciência de Jó</vt:lpstr>
      <vt:lpstr>A Paciência de Jó</vt:lpstr>
      <vt:lpstr>Conclusão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670</cp:revision>
  <dcterms:modified xsi:type="dcterms:W3CDTF">2014-06-21T10:15:18Z</dcterms:modified>
</cp:coreProperties>
</file>